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07" r:id="rId1"/>
  </p:sldMasterIdLst>
  <p:notesMasterIdLst>
    <p:notesMasterId r:id="rId11"/>
  </p:notesMasterIdLst>
  <p:handoutMasterIdLst>
    <p:handoutMasterId r:id="rId12"/>
  </p:handoutMasterIdLst>
  <p:sldIdLst>
    <p:sldId id="363" r:id="rId2"/>
    <p:sldId id="387" r:id="rId3"/>
    <p:sldId id="388" r:id="rId4"/>
    <p:sldId id="389" r:id="rId5"/>
    <p:sldId id="390" r:id="rId6"/>
    <p:sldId id="384" r:id="rId7"/>
    <p:sldId id="385" r:id="rId8"/>
    <p:sldId id="386" r:id="rId9"/>
    <p:sldId id="383" r:id="rId10"/>
  </p:sldIdLst>
  <p:sldSz cx="10333038" cy="8208963"/>
  <p:notesSz cx="9944100" cy="6805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074" userDrawn="1">
          <p15:clr>
            <a:srgbClr val="A4A3A4"/>
          </p15:clr>
        </p15:guide>
        <p15:guide id="3" orient="horz" pos="5171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>
    <p:extLst/>
  </p:cmAuthor>
  <p:cmAuthor id="2" name="User" initials="U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81DF8"/>
    <a:srgbClr val="FFFFFF"/>
    <a:srgbClr val="FF0000"/>
    <a:srgbClr val="FFFF00"/>
    <a:srgbClr val="00FF00"/>
    <a:srgbClr val="FF33CC"/>
    <a:srgbClr val="FF9999"/>
    <a:srgbClr val="4ADFE6"/>
    <a:srgbClr val="3DF353"/>
    <a:srgbClr val="FFC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0" autoAdjust="0"/>
    <p:restoredTop sz="96586" autoAdjust="0"/>
  </p:normalViewPr>
  <p:slideViewPr>
    <p:cSldViewPr snapToGrid="0">
      <p:cViewPr>
        <p:scale>
          <a:sx n="70" d="100"/>
          <a:sy n="70" d="100"/>
        </p:scale>
        <p:origin x="-1620" y="-174"/>
      </p:cViewPr>
      <p:guideLst>
        <p:guide orient="horz" pos="5171"/>
        <p:guide pos="3074"/>
      </p:guideLst>
    </p:cSldViewPr>
  </p:slideViewPr>
  <p:outlineViewPr>
    <p:cViewPr>
      <p:scale>
        <a:sx n="66" d="100"/>
        <a:sy n="66" d="100"/>
      </p:scale>
      <p:origin x="0" y="-868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2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615" y="153"/>
            <a:ext cx="4309407" cy="340915"/>
          </a:xfrm>
          <a:prstGeom prst="rect">
            <a:avLst/>
          </a:prstGeom>
        </p:spPr>
        <p:txBody>
          <a:bodyPr vert="horz" lIns="88101" tIns="44046" rIns="88101" bIns="44046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pPr/>
              <a:t>01.03.2021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52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615" y="6464726"/>
            <a:ext cx="4309407" cy="340913"/>
          </a:xfrm>
          <a:prstGeom prst="rect">
            <a:avLst/>
          </a:prstGeom>
        </p:spPr>
        <p:txBody>
          <a:bodyPr vert="horz" lIns="88101" tIns="44046" rIns="88101" bIns="44046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51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2840" y="49"/>
            <a:ext cx="4309109" cy="341464"/>
          </a:xfrm>
          <a:prstGeom prst="rect">
            <a:avLst/>
          </a:prstGeom>
        </p:spPr>
        <p:txBody>
          <a:bodyPr vert="horz" lIns="95395" tIns="47697" rIns="95395" bIns="47697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01.03.2021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527425" y="850900"/>
            <a:ext cx="2889250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95" tIns="47697" rIns="95395" bIns="4769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4564" y="3275221"/>
            <a:ext cx="7955279" cy="2679710"/>
          </a:xfrm>
          <a:prstGeom prst="rect">
            <a:avLst/>
          </a:prstGeom>
        </p:spPr>
        <p:txBody>
          <a:bodyPr vert="horz" lIns="95395" tIns="47697" rIns="95395" bIns="4769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51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2840" y="6464288"/>
            <a:ext cx="4309109" cy="341462"/>
          </a:xfrm>
          <a:prstGeom prst="rect">
            <a:avLst/>
          </a:prstGeom>
        </p:spPr>
        <p:txBody>
          <a:bodyPr vert="horz" lIns="95395" tIns="47697" rIns="95395" bIns="47697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1pPr>
    <a:lvl2pPr marL="529712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2pPr>
    <a:lvl3pPr marL="1059424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3pPr>
    <a:lvl4pPr marL="1589136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4pPr>
    <a:lvl5pPr marL="2118848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5pPr>
    <a:lvl6pPr marL="2648560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6pPr>
    <a:lvl7pPr marL="3178272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7pPr>
    <a:lvl8pPr marL="3707983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8pPr>
    <a:lvl9pPr marL="4237695" algn="l" defTabSz="1059424" rtl="0" eaLnBrk="1" latinLnBrk="0" hangingPunct="1">
      <a:defRPr sz="139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4900" y="1335088"/>
            <a:ext cx="4525963" cy="35956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2A1A6F7-19EF-450A-9A48-3B8237EC0F76}" type="slidenum">
              <a:rPr lang="ru-RU" altLang="ru-RU">
                <a:solidFill>
                  <a:srgbClr val="000000"/>
                </a:solidFill>
              </a:rPr>
              <a:pPr/>
              <a:t>2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931243" y="1143388"/>
            <a:ext cx="8720247" cy="308222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C0186FA-A8FE-42D5-BEEB-B2C540D2795E}" type="slidenum">
              <a:rPr lang="ru-RU" altLang="ru-RU" sz="1300">
                <a:solidFill>
                  <a:srgbClr val="000000"/>
                </a:solidFill>
              </a:rPr>
              <a:pPr/>
              <a:t>3</a:t>
            </a:fld>
            <a:endParaRPr lang="ru-RU" altLang="ru-RU" sz="1300">
              <a:solidFill>
                <a:srgbClr val="000000"/>
              </a:solidFill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altLang="ru-RU" sz="13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982749" y="1658732"/>
            <a:ext cx="12651906" cy="4471791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92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8C83E5A-9A20-4CB1-8EC4-6C132E60E18E}" type="slidenum">
              <a:rPr lang="ru-RU" altLang="ru-RU" sz="1300">
                <a:solidFill>
                  <a:srgbClr val="000000"/>
                </a:solidFill>
              </a:rPr>
              <a:pPr/>
              <a:t>4</a:t>
            </a:fld>
            <a:endParaRPr lang="ru-RU" altLang="ru-RU" sz="1300">
              <a:solidFill>
                <a:srgbClr val="000000"/>
              </a:solidFill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altLang="ru-RU" sz="13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3982749" y="1658732"/>
            <a:ext cx="12651906" cy="4471791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7B80F6A-B1ED-43F5-B815-137F072BC696}" type="slidenum">
              <a:rPr lang="ru-RU" altLang="ru-RU" sz="1300">
                <a:solidFill>
                  <a:srgbClr val="000000"/>
                </a:solidFill>
              </a:rPr>
              <a:pPr/>
              <a:t>5</a:t>
            </a:fld>
            <a:endParaRPr lang="ru-RU" altLang="ru-RU" sz="1300">
              <a:solidFill>
                <a:srgbClr val="000000"/>
              </a:solidFill>
            </a:endParaRPr>
          </a:p>
        </p:txBody>
      </p:sp>
      <p:sp>
        <p:nvSpPr>
          <p:cNvPr id="77829" name="Верхний колонтитул 4"/>
          <p:cNvSpPr>
            <a:spLocks noGrp="1"/>
          </p:cNvSpPr>
          <p:nvPr>
            <p:ph type="hdr" sz="quarter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 altLang="ru-RU" sz="13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527425" y="850900"/>
            <a:ext cx="2889250" cy="22955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4A9EEDE-FE8E-487B-A94D-0ADDC71E0044}" type="slidenum">
              <a:rPr lang="ru-RU" altLang="ru-RU">
                <a:solidFill>
                  <a:srgbClr val="000000"/>
                </a:solidFill>
              </a:rPr>
              <a:pPr/>
              <a:t>6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88200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116138" y="1670050"/>
            <a:ext cx="5672137" cy="45069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F194EE4-EB41-436B-99DB-5E5C7A8F95D5}" type="slidenum">
              <a:rPr lang="ru-RU" altLang="ru-RU">
                <a:solidFill>
                  <a:srgbClr val="000000"/>
                </a:solidFill>
              </a:rPr>
              <a:pPr/>
              <a:t>7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65700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070475" y="1243013"/>
            <a:ext cx="4221163" cy="33543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A8A531B8-305F-4336-A757-6AF2F48380C2}" type="slidenum">
              <a:rPr lang="ru-RU" altLang="ru-RU">
                <a:solidFill>
                  <a:srgbClr val="000000"/>
                </a:solidFill>
              </a:rPr>
              <a:pPr/>
              <a:t>8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9378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532188" y="850900"/>
            <a:ext cx="2886075" cy="22923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" name="PlaceHolder 2"/>
          <p:cNvSpPr>
            <a:spLocks noGrp="1"/>
          </p:cNvSpPr>
          <p:nvPr>
            <p:ph type="body"/>
          </p:nvPr>
        </p:nvSpPr>
        <p:spPr>
          <a:xfrm>
            <a:off x="993775" y="3232150"/>
            <a:ext cx="7954963" cy="3062288"/>
          </a:xfrm>
        </p:spPr>
        <p:txBody>
          <a:bodyPr>
            <a:noAutofit/>
          </a:bodyPr>
          <a:lstStyle/>
          <a:p>
            <a:pPr>
              <a:defRPr/>
            </a:pPr>
            <a:endParaRPr lang="ru-RU" sz="2000" spc="-1">
              <a:latin typeface="Arial"/>
            </a:endParaRPr>
          </a:p>
        </p:txBody>
      </p:sp>
      <p:sp>
        <p:nvSpPr>
          <p:cNvPr id="26628" name="TextShape 3"/>
          <p:cNvSpPr txBox="1">
            <a:spLocks noChangeArrowheads="1"/>
          </p:cNvSpPr>
          <p:nvPr/>
        </p:nvSpPr>
        <p:spPr bwMode="auto">
          <a:xfrm>
            <a:off x="5634038" y="6464300"/>
            <a:ext cx="4308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/>
            <a:fld id="{FB95BAD6-7A7B-4D49-9A17-6E3F8DE43CE1}" type="slidenum">
              <a:rPr lang="ru-RU" altLang="ru-RU" sz="1200">
                <a:solidFill>
                  <a:srgbClr val="000000"/>
                </a:solidFill>
              </a:rPr>
              <a:pPr algn="r"/>
              <a:t>9</a:t>
            </a:fld>
            <a:endParaRPr lang="ru-RU" altLang="ru-RU" sz="1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5" name="TextShape 4"/>
          <p:cNvSpPr txBox="1"/>
          <p:nvPr/>
        </p:nvSpPr>
        <p:spPr>
          <a:xfrm>
            <a:off x="0" y="0"/>
            <a:ext cx="4308475" cy="339725"/>
          </a:xfrm>
          <a:prstGeom prst="rect">
            <a:avLst/>
          </a:prstGeom>
          <a:noFill/>
          <a:ln w="0">
            <a:noFill/>
          </a:ln>
        </p:spPr>
        <p:txBody>
          <a:bodyPr/>
          <a:lstStyle/>
          <a:p>
            <a:pPr>
              <a:defRPr/>
            </a:pPr>
            <a:endParaRPr lang="ru-RU" sz="2400" spc="-1">
              <a:solidFill>
                <a:prstClr val="black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3428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4978" y="1343458"/>
            <a:ext cx="8783082" cy="2857935"/>
          </a:xfrm>
        </p:spPr>
        <p:txBody>
          <a:bodyPr anchor="b"/>
          <a:lstStyle>
            <a:lvl1pPr algn="ctr">
              <a:defRPr sz="67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1630" y="4311606"/>
            <a:ext cx="7749779" cy="1981932"/>
          </a:xfrm>
        </p:spPr>
        <p:txBody>
          <a:bodyPr/>
          <a:lstStyle>
            <a:lvl1pPr marL="0" indent="0" algn="ctr">
              <a:buNone/>
              <a:defRPr sz="2712"/>
            </a:lvl1pPr>
            <a:lvl2pPr marL="516636" indent="0" algn="ctr">
              <a:buNone/>
              <a:defRPr sz="2260"/>
            </a:lvl2pPr>
            <a:lvl3pPr marL="1033272" indent="0" algn="ctr">
              <a:buNone/>
              <a:defRPr sz="2034"/>
            </a:lvl3pPr>
            <a:lvl4pPr marL="1549908" indent="0" algn="ctr">
              <a:buNone/>
              <a:defRPr sz="1808"/>
            </a:lvl4pPr>
            <a:lvl5pPr marL="2066544" indent="0" algn="ctr">
              <a:buNone/>
              <a:defRPr sz="1808"/>
            </a:lvl5pPr>
            <a:lvl6pPr marL="2583180" indent="0" algn="ctr">
              <a:buNone/>
              <a:defRPr sz="1808"/>
            </a:lvl6pPr>
            <a:lvl7pPr marL="3099816" indent="0" algn="ctr">
              <a:buNone/>
              <a:defRPr sz="1808"/>
            </a:lvl7pPr>
            <a:lvl8pPr marL="3616452" indent="0" algn="ctr">
              <a:buNone/>
              <a:defRPr sz="1808"/>
            </a:lvl8pPr>
            <a:lvl9pPr marL="4133088" indent="0" algn="ctr">
              <a:buNone/>
              <a:defRPr sz="1808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71198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37609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4581" y="437051"/>
            <a:ext cx="2228061" cy="695671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0397" y="437051"/>
            <a:ext cx="6555021" cy="69567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3301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516660" y="328860"/>
            <a:ext cx="9299734" cy="70042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681D0A-B7BC-4EA8-90EA-66C30B38C82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149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5015" y="2046542"/>
            <a:ext cx="8912245" cy="3414700"/>
          </a:xfrm>
        </p:spPr>
        <p:txBody>
          <a:bodyPr anchor="b"/>
          <a:lstStyle>
            <a:lvl1pPr>
              <a:defRPr sz="67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5015" y="5493547"/>
            <a:ext cx="8912245" cy="1795710"/>
          </a:xfrm>
        </p:spPr>
        <p:txBody>
          <a:bodyPr/>
          <a:lstStyle>
            <a:lvl1pPr marL="0" indent="0">
              <a:buNone/>
              <a:defRPr sz="2712">
                <a:solidFill>
                  <a:schemeClr val="tx1"/>
                </a:solidFill>
              </a:defRPr>
            </a:lvl1pPr>
            <a:lvl2pPr marL="516636" indent="0">
              <a:buNone/>
              <a:defRPr sz="2260">
                <a:solidFill>
                  <a:schemeClr val="tx1">
                    <a:tint val="75000"/>
                  </a:schemeClr>
                </a:solidFill>
              </a:defRPr>
            </a:lvl2pPr>
            <a:lvl3pPr marL="1033272" indent="0">
              <a:buNone/>
              <a:defRPr sz="2034">
                <a:solidFill>
                  <a:schemeClr val="tx1">
                    <a:tint val="75000"/>
                  </a:schemeClr>
                </a:solidFill>
              </a:defRPr>
            </a:lvl3pPr>
            <a:lvl4pPr marL="1549908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4pPr>
            <a:lvl5pPr marL="2066544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5pPr>
            <a:lvl6pPr marL="2583180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6pPr>
            <a:lvl7pPr marL="3099816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7pPr>
            <a:lvl8pPr marL="3616452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8pPr>
            <a:lvl9pPr marL="4133088" indent="0">
              <a:buNone/>
              <a:defRPr sz="18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1851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0396" y="2185256"/>
            <a:ext cx="4391541" cy="5208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1101" y="2185256"/>
            <a:ext cx="4391541" cy="5208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73690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437053"/>
            <a:ext cx="8912245" cy="15866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1743" y="2012337"/>
            <a:ext cx="4371359" cy="986215"/>
          </a:xfrm>
        </p:spPr>
        <p:txBody>
          <a:bodyPr anchor="b"/>
          <a:lstStyle>
            <a:lvl1pPr marL="0" indent="0">
              <a:buNone/>
              <a:defRPr sz="2712" b="1"/>
            </a:lvl1pPr>
            <a:lvl2pPr marL="516636" indent="0">
              <a:buNone/>
              <a:defRPr sz="2260" b="1"/>
            </a:lvl2pPr>
            <a:lvl3pPr marL="1033272" indent="0">
              <a:buNone/>
              <a:defRPr sz="2034" b="1"/>
            </a:lvl3pPr>
            <a:lvl4pPr marL="1549908" indent="0">
              <a:buNone/>
              <a:defRPr sz="1808" b="1"/>
            </a:lvl4pPr>
            <a:lvl5pPr marL="2066544" indent="0">
              <a:buNone/>
              <a:defRPr sz="1808" b="1"/>
            </a:lvl5pPr>
            <a:lvl6pPr marL="2583180" indent="0">
              <a:buNone/>
              <a:defRPr sz="1808" b="1"/>
            </a:lvl6pPr>
            <a:lvl7pPr marL="3099816" indent="0">
              <a:buNone/>
              <a:defRPr sz="1808" b="1"/>
            </a:lvl7pPr>
            <a:lvl8pPr marL="3616452" indent="0">
              <a:buNone/>
              <a:defRPr sz="1808" b="1"/>
            </a:lvl8pPr>
            <a:lvl9pPr marL="4133088" indent="0">
              <a:buNone/>
              <a:defRPr sz="18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1743" y="2998552"/>
            <a:ext cx="4371359" cy="4410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31101" y="2012337"/>
            <a:ext cx="4392887" cy="986215"/>
          </a:xfrm>
        </p:spPr>
        <p:txBody>
          <a:bodyPr anchor="b"/>
          <a:lstStyle>
            <a:lvl1pPr marL="0" indent="0">
              <a:buNone/>
              <a:defRPr sz="2712" b="1"/>
            </a:lvl1pPr>
            <a:lvl2pPr marL="516636" indent="0">
              <a:buNone/>
              <a:defRPr sz="2260" b="1"/>
            </a:lvl2pPr>
            <a:lvl3pPr marL="1033272" indent="0">
              <a:buNone/>
              <a:defRPr sz="2034" b="1"/>
            </a:lvl3pPr>
            <a:lvl4pPr marL="1549908" indent="0">
              <a:buNone/>
              <a:defRPr sz="1808" b="1"/>
            </a:lvl4pPr>
            <a:lvl5pPr marL="2066544" indent="0">
              <a:buNone/>
              <a:defRPr sz="1808" b="1"/>
            </a:lvl5pPr>
            <a:lvl6pPr marL="2583180" indent="0">
              <a:buNone/>
              <a:defRPr sz="1808" b="1"/>
            </a:lvl6pPr>
            <a:lvl7pPr marL="3099816" indent="0">
              <a:buNone/>
              <a:defRPr sz="1808" b="1"/>
            </a:lvl7pPr>
            <a:lvl8pPr marL="3616452" indent="0">
              <a:buNone/>
              <a:defRPr sz="1808" b="1"/>
            </a:lvl8pPr>
            <a:lvl9pPr marL="4133088" indent="0">
              <a:buNone/>
              <a:defRPr sz="180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31101" y="2998552"/>
            <a:ext cx="4392887" cy="441041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17546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5718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4118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547264"/>
            <a:ext cx="3332674" cy="1915425"/>
          </a:xfrm>
        </p:spPr>
        <p:txBody>
          <a:bodyPr anchor="b"/>
          <a:lstStyle>
            <a:lvl1pPr>
              <a:defRPr sz="361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2887" y="1181941"/>
            <a:ext cx="5231100" cy="5833684"/>
          </a:xfrm>
        </p:spPr>
        <p:txBody>
          <a:bodyPr/>
          <a:lstStyle>
            <a:lvl1pPr>
              <a:defRPr sz="3616"/>
            </a:lvl1pPr>
            <a:lvl2pPr>
              <a:defRPr sz="3164"/>
            </a:lvl2pPr>
            <a:lvl3pPr>
              <a:defRPr sz="2712"/>
            </a:lvl3pPr>
            <a:lvl4pPr>
              <a:defRPr sz="2260"/>
            </a:lvl4pPr>
            <a:lvl5pPr>
              <a:defRPr sz="2260"/>
            </a:lvl5pPr>
            <a:lvl6pPr>
              <a:defRPr sz="2260"/>
            </a:lvl6pPr>
            <a:lvl7pPr>
              <a:defRPr sz="2260"/>
            </a:lvl7pPr>
            <a:lvl8pPr>
              <a:defRPr sz="2260"/>
            </a:lvl8pPr>
            <a:lvl9pPr>
              <a:defRPr sz="226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742" y="2462689"/>
            <a:ext cx="3332674" cy="4562436"/>
          </a:xfrm>
        </p:spPr>
        <p:txBody>
          <a:bodyPr/>
          <a:lstStyle>
            <a:lvl1pPr marL="0" indent="0">
              <a:buNone/>
              <a:defRPr sz="1808"/>
            </a:lvl1pPr>
            <a:lvl2pPr marL="516636" indent="0">
              <a:buNone/>
              <a:defRPr sz="1582"/>
            </a:lvl2pPr>
            <a:lvl3pPr marL="1033272" indent="0">
              <a:buNone/>
              <a:defRPr sz="1356"/>
            </a:lvl3pPr>
            <a:lvl4pPr marL="1549908" indent="0">
              <a:buNone/>
              <a:defRPr sz="1130"/>
            </a:lvl4pPr>
            <a:lvl5pPr marL="2066544" indent="0">
              <a:buNone/>
              <a:defRPr sz="1130"/>
            </a:lvl5pPr>
            <a:lvl6pPr marL="2583180" indent="0">
              <a:buNone/>
              <a:defRPr sz="1130"/>
            </a:lvl6pPr>
            <a:lvl7pPr marL="3099816" indent="0">
              <a:buNone/>
              <a:defRPr sz="1130"/>
            </a:lvl7pPr>
            <a:lvl8pPr marL="3616452" indent="0">
              <a:buNone/>
              <a:defRPr sz="1130"/>
            </a:lvl8pPr>
            <a:lvl9pPr marL="4133088" indent="0">
              <a:buNone/>
              <a:defRPr sz="113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40925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742" y="547264"/>
            <a:ext cx="3332674" cy="1915425"/>
          </a:xfrm>
        </p:spPr>
        <p:txBody>
          <a:bodyPr anchor="b"/>
          <a:lstStyle>
            <a:lvl1pPr>
              <a:defRPr sz="3616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92887" y="1181941"/>
            <a:ext cx="5231100" cy="5833684"/>
          </a:xfrm>
        </p:spPr>
        <p:txBody>
          <a:bodyPr anchor="t"/>
          <a:lstStyle>
            <a:lvl1pPr marL="0" indent="0">
              <a:buNone/>
              <a:defRPr sz="3616"/>
            </a:lvl1pPr>
            <a:lvl2pPr marL="516636" indent="0">
              <a:buNone/>
              <a:defRPr sz="3164"/>
            </a:lvl2pPr>
            <a:lvl3pPr marL="1033272" indent="0">
              <a:buNone/>
              <a:defRPr sz="2712"/>
            </a:lvl3pPr>
            <a:lvl4pPr marL="1549908" indent="0">
              <a:buNone/>
              <a:defRPr sz="2260"/>
            </a:lvl4pPr>
            <a:lvl5pPr marL="2066544" indent="0">
              <a:buNone/>
              <a:defRPr sz="2260"/>
            </a:lvl5pPr>
            <a:lvl6pPr marL="2583180" indent="0">
              <a:buNone/>
              <a:defRPr sz="2260"/>
            </a:lvl6pPr>
            <a:lvl7pPr marL="3099816" indent="0">
              <a:buNone/>
              <a:defRPr sz="2260"/>
            </a:lvl7pPr>
            <a:lvl8pPr marL="3616452" indent="0">
              <a:buNone/>
              <a:defRPr sz="2260"/>
            </a:lvl8pPr>
            <a:lvl9pPr marL="4133088" indent="0">
              <a:buNone/>
              <a:defRPr sz="226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1742" y="2462689"/>
            <a:ext cx="3332674" cy="4562436"/>
          </a:xfrm>
        </p:spPr>
        <p:txBody>
          <a:bodyPr/>
          <a:lstStyle>
            <a:lvl1pPr marL="0" indent="0">
              <a:buNone/>
              <a:defRPr sz="1808"/>
            </a:lvl1pPr>
            <a:lvl2pPr marL="516636" indent="0">
              <a:buNone/>
              <a:defRPr sz="1582"/>
            </a:lvl2pPr>
            <a:lvl3pPr marL="1033272" indent="0">
              <a:buNone/>
              <a:defRPr sz="1356"/>
            </a:lvl3pPr>
            <a:lvl4pPr marL="1549908" indent="0">
              <a:buNone/>
              <a:defRPr sz="1130"/>
            </a:lvl4pPr>
            <a:lvl5pPr marL="2066544" indent="0">
              <a:buNone/>
              <a:defRPr sz="1130"/>
            </a:lvl5pPr>
            <a:lvl6pPr marL="2583180" indent="0">
              <a:buNone/>
              <a:defRPr sz="1130"/>
            </a:lvl6pPr>
            <a:lvl7pPr marL="3099816" indent="0">
              <a:buNone/>
              <a:defRPr sz="1130"/>
            </a:lvl7pPr>
            <a:lvl8pPr marL="3616452" indent="0">
              <a:buNone/>
              <a:defRPr sz="1130"/>
            </a:lvl8pPr>
            <a:lvl9pPr marL="4133088" indent="0">
              <a:buNone/>
              <a:defRPr sz="113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9644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0397" y="437053"/>
            <a:ext cx="8912245" cy="1586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0397" y="2185256"/>
            <a:ext cx="8912245" cy="5208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0396" y="7608494"/>
            <a:ext cx="2324934" cy="4370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01.03.2021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2819" y="7608494"/>
            <a:ext cx="3487400" cy="4370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97708" y="7608494"/>
            <a:ext cx="2324934" cy="4370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2090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9" r:id="rId2"/>
    <p:sldLayoutId id="2147484010" r:id="rId3"/>
    <p:sldLayoutId id="2147484011" r:id="rId4"/>
    <p:sldLayoutId id="2147484012" r:id="rId5"/>
    <p:sldLayoutId id="2147484013" r:id="rId6"/>
    <p:sldLayoutId id="2147484014" r:id="rId7"/>
    <p:sldLayoutId id="2147484015" r:id="rId8"/>
    <p:sldLayoutId id="2147484016" r:id="rId9"/>
    <p:sldLayoutId id="2147484017" r:id="rId10"/>
    <p:sldLayoutId id="2147484018" r:id="rId11"/>
    <p:sldLayoutId id="2147484019" r:id="rId12"/>
  </p:sldLayoutIdLst>
  <p:hf hdr="0" ftr="0" dt="0"/>
  <p:txStyles>
    <p:titleStyle>
      <a:lvl1pPr algn="l" defTabSz="1033272" rtl="0" eaLnBrk="1" latinLnBrk="0" hangingPunct="1">
        <a:lnSpc>
          <a:spcPct val="90000"/>
        </a:lnSpc>
        <a:spcBef>
          <a:spcPct val="0"/>
        </a:spcBef>
        <a:buNone/>
        <a:defRPr sz="49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8318" indent="-258318" algn="l" defTabSz="1033272" rtl="0" eaLnBrk="1" latinLnBrk="0" hangingPunct="1">
        <a:lnSpc>
          <a:spcPct val="90000"/>
        </a:lnSpc>
        <a:spcBef>
          <a:spcPts val="1130"/>
        </a:spcBef>
        <a:buFont typeface="Arial" panose="020B0604020202020204" pitchFamily="34" charset="0"/>
        <a:buChar char="•"/>
        <a:defRPr sz="3164" kern="1200">
          <a:solidFill>
            <a:schemeClr val="tx1"/>
          </a:solidFill>
          <a:latin typeface="+mn-lt"/>
          <a:ea typeface="+mn-ea"/>
          <a:cs typeface="+mn-cs"/>
        </a:defRPr>
      </a:lvl1pPr>
      <a:lvl2pPr marL="774954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712" kern="1200">
          <a:solidFill>
            <a:schemeClr val="tx1"/>
          </a:solidFill>
          <a:latin typeface="+mn-lt"/>
          <a:ea typeface="+mn-ea"/>
          <a:cs typeface="+mn-cs"/>
        </a:defRPr>
      </a:lvl2pPr>
      <a:lvl3pPr marL="1291590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260" kern="1200">
          <a:solidFill>
            <a:schemeClr val="tx1"/>
          </a:solidFill>
          <a:latin typeface="+mn-lt"/>
          <a:ea typeface="+mn-ea"/>
          <a:cs typeface="+mn-cs"/>
        </a:defRPr>
      </a:lvl3pPr>
      <a:lvl4pPr marL="1808226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4pPr>
      <a:lvl5pPr marL="2324862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5pPr>
      <a:lvl6pPr marL="2841498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6pPr>
      <a:lvl7pPr marL="3358134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7pPr>
      <a:lvl8pPr marL="3874770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8pPr>
      <a:lvl9pPr marL="4391406" indent="-258318" algn="l" defTabSz="1033272" rtl="0" eaLnBrk="1" latinLnBrk="0" hangingPunct="1">
        <a:lnSpc>
          <a:spcPct val="90000"/>
        </a:lnSpc>
        <a:spcBef>
          <a:spcPts val="565"/>
        </a:spcBef>
        <a:buFont typeface="Arial" panose="020B0604020202020204" pitchFamily="34" charset="0"/>
        <a:buChar char="•"/>
        <a:defRPr sz="20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1pPr>
      <a:lvl2pPr marL="516636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2pPr>
      <a:lvl3pPr marL="1033272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3pPr>
      <a:lvl4pPr marL="1549908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4pPr>
      <a:lvl5pPr marL="2066544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5pPr>
      <a:lvl6pPr marL="2583180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6pPr>
      <a:lvl7pPr marL="3099816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7pPr>
      <a:lvl8pPr marL="3616452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8pPr>
      <a:lvl9pPr marL="4133088" algn="l" defTabSz="1033272" rtl="0" eaLnBrk="1" latinLnBrk="0" hangingPunct="1">
        <a:defRPr sz="20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заставка-1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238" y="1"/>
            <a:ext cx="10439069" cy="820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290949" y="3209448"/>
            <a:ext cx="9812124" cy="22768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102147" tIns="51092" rIns="102147" bIns="51092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825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Информационно-аналитические материалы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825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(модель развития обстановки)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825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 ежедневному оперативному прогнозу развития ЧС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825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территории Оренбургской 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825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</a:t>
            </a:r>
            <a:r>
              <a:rPr lang="ru-RU" altLang="ru-RU" sz="2825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02 </a:t>
            </a:r>
            <a:r>
              <a:rPr lang="ru-RU" altLang="ru-RU" sz="2825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марта </a:t>
            </a:r>
            <a:r>
              <a:rPr lang="ru-RU" altLang="ru-RU" sz="2825" b="1" dirty="0">
                <a:solidFill>
                  <a:srgbClr val="FF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2021 года </a:t>
            </a:r>
          </a:p>
        </p:txBody>
      </p:sp>
    </p:spTree>
    <p:extLst>
      <p:ext uri="{BB962C8B-B14F-4D97-AF65-F5344CB8AC3E}">
        <p14:creationId xmlns="" xmlns:p14="http://schemas.microsoft.com/office/powerpoint/2010/main" val="411595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3" name="Прямая со стрелкой 92"/>
          <p:cNvCxnSpPr/>
          <p:nvPr/>
        </p:nvCxnSpPr>
        <p:spPr bwMode="auto">
          <a:xfrm flipH="1">
            <a:off x="7803596" y="4735355"/>
            <a:ext cx="7176" cy="1772909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103"/>
          <p:cNvPicPr>
            <a:picLocks noChangeAspect="1" noChangeArrowheads="1"/>
          </p:cNvPicPr>
          <p:nvPr/>
        </p:nvPicPr>
        <p:blipFill>
          <a:blip r:embed="rId3" cstate="print"/>
          <a:srcRect l="8275" t="18001" b="7732"/>
          <a:stretch>
            <a:fillRect/>
          </a:stretch>
        </p:blipFill>
        <p:spPr bwMode="auto">
          <a:xfrm>
            <a:off x="30497" y="881703"/>
            <a:ext cx="10302541" cy="7327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12"/>
          <p:cNvSpPr txBox="1">
            <a:spLocks noChangeArrowheads="1"/>
          </p:cNvSpPr>
          <p:nvPr/>
        </p:nvSpPr>
        <p:spPr bwMode="auto">
          <a:xfrm>
            <a:off x="1" y="6607076"/>
            <a:ext cx="2558144" cy="24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367" tIns="29191" rIns="58367" bIns="29191">
            <a:spAutoFit/>
          </a:bodyPr>
          <a:lstStyle/>
          <a:p>
            <a:pPr defTabSz="623569">
              <a:spcBef>
                <a:spcPct val="50000"/>
              </a:spcBef>
            </a:pPr>
            <a:r>
              <a:rPr lang="ru-RU" altLang="ru-RU" sz="1200" b="1" dirty="0">
                <a:solidFill>
                  <a:srgbClr val="000000"/>
                </a:solidFill>
              </a:rPr>
              <a:t>УСЛОВНЫЕ ОБОЗНАЧЕНИЯ</a:t>
            </a:r>
          </a:p>
        </p:txBody>
      </p:sp>
      <p:sp>
        <p:nvSpPr>
          <p:cNvPr id="4101" name="Line 34"/>
          <p:cNvSpPr>
            <a:spLocks noChangeShapeType="1"/>
          </p:cNvSpPr>
          <p:nvPr/>
        </p:nvSpPr>
        <p:spPr bwMode="auto">
          <a:xfrm flipV="1">
            <a:off x="5064266" y="4294504"/>
            <a:ext cx="1675531" cy="2882639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lIns="85891" tIns="42951" rIns="85891" bIns="42951"/>
          <a:lstStyle/>
          <a:p>
            <a:endParaRPr lang="ru-RU"/>
          </a:p>
        </p:txBody>
      </p:sp>
      <p:sp>
        <p:nvSpPr>
          <p:cNvPr id="47" name="Line 36"/>
          <p:cNvSpPr>
            <a:spLocks noChangeShapeType="1"/>
          </p:cNvSpPr>
          <p:nvPr/>
        </p:nvSpPr>
        <p:spPr bwMode="auto">
          <a:xfrm flipV="1">
            <a:off x="2574291" y="3321590"/>
            <a:ext cx="1869275" cy="29814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xtLst/>
        </p:spPr>
        <p:txBody>
          <a:bodyPr lIns="85891" tIns="42951" rIns="85891" bIns="42951"/>
          <a:lstStyle/>
          <a:p>
            <a:pPr defTabSz="1001843">
              <a:defRPr/>
            </a:pPr>
            <a:endParaRPr lang="ru-RU" sz="2300" kern="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4103" name="TextBox 3"/>
          <p:cNvSpPr txBox="1">
            <a:spLocks noChangeArrowheads="1"/>
          </p:cNvSpPr>
          <p:nvPr/>
        </p:nvSpPr>
        <p:spPr bwMode="auto">
          <a:xfrm>
            <a:off x="1503313" y="3213278"/>
            <a:ext cx="2475633" cy="4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9514" tIns="49755" rIns="99514" bIns="49755">
            <a:spAutoFit/>
          </a:bodyPr>
          <a:lstStyle/>
          <a:p>
            <a:pPr defTabSz="1055836"/>
            <a:r>
              <a:rPr lang="ru-RU" altLang="ru-RU" sz="2300" dirty="0">
                <a:solidFill>
                  <a:srgbClr val="000000"/>
                </a:solidFill>
              </a:rPr>
              <a:t>Западные районы</a:t>
            </a:r>
          </a:p>
        </p:txBody>
      </p:sp>
      <p:sp>
        <p:nvSpPr>
          <p:cNvPr id="4104" name="Rectangle 5"/>
          <p:cNvSpPr>
            <a:spLocks noChangeArrowheads="1"/>
          </p:cNvSpPr>
          <p:nvPr/>
        </p:nvSpPr>
        <p:spPr bwMode="auto">
          <a:xfrm>
            <a:off x="8879955" y="446554"/>
            <a:ext cx="1453083" cy="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73" tIns="35513" rIns="70973" bIns="35513" anchor="ctr"/>
          <a:lstStyle/>
          <a:p>
            <a:pPr algn="ctr" defTabSz="754169"/>
            <a:endParaRPr lang="ru-RU" altLang="ru-RU" sz="2300" dirty="0">
              <a:solidFill>
                <a:srgbClr val="000000"/>
              </a:solidFill>
            </a:endParaRPr>
          </a:p>
        </p:txBody>
      </p:sp>
      <p:sp>
        <p:nvSpPr>
          <p:cNvPr id="4105" name="TextBox 95"/>
          <p:cNvSpPr txBox="1">
            <a:spLocks noChangeArrowheads="1"/>
          </p:cNvSpPr>
          <p:nvPr/>
        </p:nvSpPr>
        <p:spPr bwMode="auto">
          <a:xfrm>
            <a:off x="7023238" y="4507329"/>
            <a:ext cx="2579700" cy="4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9514" tIns="49755" rIns="99514" bIns="49755">
            <a:spAutoFit/>
          </a:bodyPr>
          <a:lstStyle/>
          <a:p>
            <a:pPr defTabSz="1055836"/>
            <a:r>
              <a:rPr lang="ru-RU" altLang="ru-RU" sz="2300" dirty="0">
                <a:solidFill>
                  <a:srgbClr val="000000"/>
                </a:solidFill>
              </a:rPr>
              <a:t>Восточные районы</a:t>
            </a:r>
          </a:p>
        </p:txBody>
      </p:sp>
      <p:sp>
        <p:nvSpPr>
          <p:cNvPr id="4106" name="Rectangle 5"/>
          <p:cNvSpPr>
            <a:spLocks noChangeArrowheads="1"/>
          </p:cNvSpPr>
          <p:nvPr/>
        </p:nvSpPr>
        <p:spPr bwMode="auto">
          <a:xfrm>
            <a:off x="9114960" y="535863"/>
            <a:ext cx="986662" cy="32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9778" tIns="34932" rIns="69778" bIns="34932" anchor="ctr"/>
          <a:lstStyle/>
          <a:p>
            <a:pPr algn="ctr" defTabSz="735775"/>
            <a:r>
              <a:rPr lang="ru-RU" altLang="ru-RU" sz="1200" b="1" dirty="0">
                <a:solidFill>
                  <a:srgbClr val="000000"/>
                </a:solidFill>
              </a:rPr>
              <a:t>Слайд  </a:t>
            </a:r>
            <a:fld id="{3DC2923D-15B4-4F32-BE7D-F93127A7522A}" type="slidenum">
              <a:rPr lang="ru-RU" altLang="ru-RU" sz="1200" b="1">
                <a:solidFill>
                  <a:srgbClr val="000000"/>
                </a:solidFill>
              </a:rPr>
              <a:pPr algn="ctr" defTabSz="735775"/>
              <a:t>2</a:t>
            </a:fld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0498" y="6840803"/>
            <a:ext cx="7408932" cy="11648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927" tIns="49969" rIns="99927" bIns="49969" anchor="ctr"/>
          <a:lstStyle/>
          <a:p>
            <a:pPr algn="ctr" defTabSz="1001843">
              <a:defRPr/>
            </a:pPr>
            <a:endParaRPr lang="ru-RU" sz="2300" dirty="0">
              <a:solidFill>
                <a:srgbClr val="FFFFFF"/>
              </a:solidFill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4226499" y="6918712"/>
            <a:ext cx="1162467" cy="212871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58395" tIns="29206" rIns="58395" bIns="29206">
            <a:spAutoFit/>
          </a:bodyPr>
          <a:lstStyle/>
          <a:p>
            <a:pPr defTabSz="623569">
              <a:spcBef>
                <a:spcPct val="50000"/>
              </a:spcBef>
              <a:buFontTx/>
              <a:buChar char="-"/>
            </a:pPr>
            <a:r>
              <a:rPr lang="ru-RU" altLang="ru-RU" sz="800" b="1" dirty="0">
                <a:solidFill>
                  <a:srgbClr val="000000"/>
                </a:solidFill>
              </a:rPr>
              <a:t>Град</a:t>
            </a:r>
            <a:r>
              <a:rPr lang="ru-RU" altLang="ru-RU" sz="1000" b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4109" name="Text Box 12"/>
          <p:cNvSpPr txBox="1">
            <a:spLocks noChangeArrowheads="1"/>
          </p:cNvSpPr>
          <p:nvPr/>
        </p:nvSpPr>
        <p:spPr bwMode="auto">
          <a:xfrm>
            <a:off x="547149" y="6943414"/>
            <a:ext cx="794711" cy="21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395" tIns="29206" rIns="58395" bIns="29206">
            <a:spAutoFit/>
          </a:bodyPr>
          <a:lstStyle/>
          <a:p>
            <a:pPr defTabSz="623569">
              <a:spcBef>
                <a:spcPct val="50000"/>
              </a:spcBef>
            </a:pPr>
            <a:r>
              <a:rPr lang="ru-RU" altLang="ru-RU" sz="1000" b="1" dirty="0">
                <a:solidFill>
                  <a:srgbClr val="000000"/>
                </a:solidFill>
              </a:rPr>
              <a:t>- Ветер</a:t>
            </a:r>
          </a:p>
        </p:txBody>
      </p:sp>
      <p:sp>
        <p:nvSpPr>
          <p:cNvPr id="4110" name="Text Box 12"/>
          <p:cNvSpPr txBox="1">
            <a:spLocks noChangeArrowheads="1"/>
          </p:cNvSpPr>
          <p:nvPr/>
        </p:nvSpPr>
        <p:spPr bwMode="auto">
          <a:xfrm>
            <a:off x="600968" y="7365265"/>
            <a:ext cx="649403" cy="21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395" tIns="29206" rIns="58395" bIns="29206">
            <a:spAutoFit/>
          </a:bodyPr>
          <a:lstStyle/>
          <a:p>
            <a:pPr defTabSz="623569">
              <a:spcBef>
                <a:spcPct val="50000"/>
              </a:spcBef>
            </a:pPr>
            <a:r>
              <a:rPr lang="ru-RU" altLang="ru-RU" sz="1000" b="1" dirty="0">
                <a:solidFill>
                  <a:srgbClr val="000000"/>
                </a:solidFill>
              </a:rPr>
              <a:t>-Снег</a:t>
            </a:r>
          </a:p>
        </p:txBody>
      </p:sp>
      <p:sp>
        <p:nvSpPr>
          <p:cNvPr id="4111" name="Text Box 12"/>
          <p:cNvSpPr txBox="1">
            <a:spLocks noChangeArrowheads="1"/>
          </p:cNvSpPr>
          <p:nvPr/>
        </p:nvSpPr>
        <p:spPr bwMode="auto">
          <a:xfrm>
            <a:off x="2294438" y="7701604"/>
            <a:ext cx="1709615" cy="31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395" tIns="29206" rIns="58395" bIns="29206">
            <a:spAutoFit/>
          </a:bodyPr>
          <a:lstStyle/>
          <a:p>
            <a:pPr defTabSz="623569">
              <a:spcBef>
                <a:spcPct val="50000"/>
              </a:spcBef>
            </a:pPr>
            <a:r>
              <a:rPr lang="ru-RU" altLang="ru-RU" sz="800" dirty="0">
                <a:solidFill>
                  <a:srgbClr val="000000"/>
                </a:solidFill>
              </a:rPr>
              <a:t>- Низкие температуры воздуха, ниже 30 °С</a:t>
            </a:r>
          </a:p>
        </p:txBody>
      </p:sp>
      <p:sp>
        <p:nvSpPr>
          <p:cNvPr id="4112" name="Text Box 564"/>
          <p:cNvSpPr txBox="1">
            <a:spLocks noChangeArrowheads="1"/>
          </p:cNvSpPr>
          <p:nvPr/>
        </p:nvSpPr>
        <p:spPr bwMode="auto">
          <a:xfrm>
            <a:off x="1551750" y="7713005"/>
            <a:ext cx="731924" cy="223627"/>
          </a:xfrm>
          <a:prstGeom prst="rect">
            <a:avLst/>
          </a:prstGeom>
          <a:solidFill>
            <a:srgbClr val="FFFFFF"/>
          </a:solidFill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 lIns="99549" tIns="49772" rIns="99549" bIns="49772">
            <a:spAutoFit/>
          </a:bodyPr>
          <a:lstStyle/>
          <a:p>
            <a:pPr defTabSz="1055836"/>
            <a:r>
              <a:rPr lang="en-US" altLang="ru-RU" sz="800" b="1" dirty="0">
                <a:solidFill>
                  <a:srgbClr val="0070C0"/>
                </a:solidFill>
              </a:rPr>
              <a:t>&lt;</a:t>
            </a:r>
            <a:r>
              <a:rPr lang="ru-RU" altLang="ru-RU" sz="800" b="1" dirty="0">
                <a:solidFill>
                  <a:srgbClr val="0070C0"/>
                </a:solidFill>
              </a:rPr>
              <a:t>(-30) °С</a:t>
            </a:r>
            <a:r>
              <a:rPr lang="ru-RU" altLang="ru-RU" sz="800" dirty="0">
                <a:solidFill>
                  <a:srgbClr val="0070C0"/>
                </a:solidFill>
              </a:rPr>
              <a:t> </a:t>
            </a:r>
            <a:endParaRPr lang="en-US" altLang="ru-RU" sz="800" dirty="0">
              <a:solidFill>
                <a:srgbClr val="0070C0"/>
              </a:solidFill>
            </a:endParaRPr>
          </a:p>
        </p:txBody>
      </p:sp>
      <p:pic>
        <p:nvPicPr>
          <p:cNvPr id="4113" name="Picture 35" descr="vet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64" y="6922513"/>
            <a:ext cx="446688" cy="283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4" name="Text Box 12"/>
          <p:cNvSpPr txBox="1">
            <a:spLocks noChangeArrowheads="1"/>
          </p:cNvSpPr>
          <p:nvPr/>
        </p:nvSpPr>
        <p:spPr bwMode="auto">
          <a:xfrm>
            <a:off x="6059897" y="7085932"/>
            <a:ext cx="1218079" cy="212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395" tIns="29206" rIns="58395" bIns="29206">
            <a:spAutoFit/>
          </a:bodyPr>
          <a:lstStyle/>
          <a:p>
            <a:pPr defTabSz="623569">
              <a:spcBef>
                <a:spcPct val="50000"/>
              </a:spcBef>
            </a:pPr>
            <a:r>
              <a:rPr lang="ru-RU" altLang="ru-RU" sz="1000" b="1" dirty="0">
                <a:solidFill>
                  <a:srgbClr val="000000"/>
                </a:solidFill>
              </a:rPr>
              <a:t>- </a:t>
            </a:r>
            <a:r>
              <a:rPr lang="ru-RU" altLang="ru-RU" sz="10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dirty="0">
                <a:solidFill>
                  <a:srgbClr val="000000"/>
                </a:solidFill>
              </a:rPr>
              <a:t> </a:t>
            </a:r>
            <a:r>
              <a:rPr lang="ru-RU" altLang="ru-RU" sz="1000" b="1" dirty="0">
                <a:solidFill>
                  <a:srgbClr val="000000"/>
                </a:solidFill>
                <a:cs typeface="Times New Roman" pitchFamily="18" charset="0"/>
              </a:rPr>
              <a:t>метель</a:t>
            </a:r>
          </a:p>
        </p:txBody>
      </p:sp>
      <p:sp>
        <p:nvSpPr>
          <p:cNvPr id="4115" name="Text Box 53"/>
          <p:cNvSpPr txBox="1">
            <a:spLocks noChangeArrowheads="1"/>
          </p:cNvSpPr>
          <p:nvPr/>
        </p:nvSpPr>
        <p:spPr bwMode="auto">
          <a:xfrm>
            <a:off x="2163480" y="6901610"/>
            <a:ext cx="1219873" cy="20332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9549" tIns="49772" rIns="99549" bIns="49772"/>
          <a:lstStyle/>
          <a:p>
            <a:pPr defTabSz="1055836"/>
            <a:r>
              <a:rPr lang="ru-RU" altLang="ru-RU" sz="1000" b="1" dirty="0">
                <a:solidFill>
                  <a:srgbClr val="000000"/>
                </a:solidFill>
              </a:rPr>
              <a:t>- туман</a:t>
            </a:r>
          </a:p>
        </p:txBody>
      </p:sp>
      <p:sp>
        <p:nvSpPr>
          <p:cNvPr id="4116" name="Text Box 49"/>
          <p:cNvSpPr txBox="1">
            <a:spLocks noChangeArrowheads="1"/>
          </p:cNvSpPr>
          <p:nvPr/>
        </p:nvSpPr>
        <p:spPr bwMode="auto">
          <a:xfrm>
            <a:off x="2204741" y="7150540"/>
            <a:ext cx="1176818" cy="2394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9549" tIns="49772" rIns="99549" bIns="49772"/>
          <a:lstStyle/>
          <a:p>
            <a:pPr defTabSz="1055836"/>
            <a:r>
              <a:rPr lang="ru-RU" altLang="ru-RU" sz="1000" b="1" dirty="0">
                <a:solidFill>
                  <a:srgbClr val="000000"/>
                </a:solidFill>
              </a:rPr>
              <a:t>- мокрый снег</a:t>
            </a:r>
          </a:p>
        </p:txBody>
      </p:sp>
      <p:sp>
        <p:nvSpPr>
          <p:cNvPr id="4117" name="Text Box 12"/>
          <p:cNvSpPr txBox="1">
            <a:spLocks noChangeArrowheads="1"/>
          </p:cNvSpPr>
          <p:nvPr/>
        </p:nvSpPr>
        <p:spPr bwMode="auto">
          <a:xfrm>
            <a:off x="527415" y="7636996"/>
            <a:ext cx="975898" cy="30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395" tIns="29206" rIns="58395" bIns="29206">
            <a:spAutoFit/>
          </a:bodyPr>
          <a:lstStyle/>
          <a:p>
            <a:pPr defTabSz="623569">
              <a:spcBef>
                <a:spcPct val="50000"/>
              </a:spcBef>
            </a:pPr>
            <a:r>
              <a:rPr lang="ru-RU" altLang="ru-RU" sz="800" dirty="0">
                <a:solidFill>
                  <a:srgbClr val="000000"/>
                </a:solidFill>
              </a:rPr>
              <a:t>-</a:t>
            </a:r>
            <a:r>
              <a:rPr lang="ru-RU" altLang="ru-RU" sz="800" b="1" dirty="0">
                <a:solidFill>
                  <a:srgbClr val="000000"/>
                </a:solidFill>
              </a:rPr>
              <a:t>облачно с прояснениями</a:t>
            </a:r>
          </a:p>
        </p:txBody>
      </p:sp>
      <p:sp>
        <p:nvSpPr>
          <p:cNvPr id="4118" name="Text Box 311"/>
          <p:cNvSpPr txBox="1">
            <a:spLocks noChangeArrowheads="1"/>
          </p:cNvSpPr>
          <p:nvPr/>
        </p:nvSpPr>
        <p:spPr bwMode="auto">
          <a:xfrm>
            <a:off x="4230088" y="7234149"/>
            <a:ext cx="1670150" cy="2128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lIns="99549" tIns="49772" rIns="99549" bIns="49772"/>
          <a:lstStyle/>
          <a:p>
            <a:pPr defTabSz="1055836"/>
            <a:r>
              <a:rPr lang="ru-RU" altLang="ru-RU" sz="1400" dirty="0">
                <a:solidFill>
                  <a:srgbClr val="000000"/>
                </a:solidFill>
              </a:rPr>
              <a:t> </a:t>
            </a:r>
            <a:r>
              <a:rPr lang="ru-RU" altLang="ru-RU" sz="1000" b="1" dirty="0">
                <a:solidFill>
                  <a:srgbClr val="000000"/>
                </a:solidFill>
              </a:rPr>
              <a:t>гололёд</a:t>
            </a:r>
          </a:p>
          <a:p>
            <a:pPr defTabSz="1055836"/>
            <a:endParaRPr lang="ru-RU" altLang="ru-RU" sz="1400" dirty="0">
              <a:solidFill>
                <a:srgbClr val="000000"/>
              </a:solidFill>
            </a:endParaRPr>
          </a:p>
        </p:txBody>
      </p:sp>
      <p:sp>
        <p:nvSpPr>
          <p:cNvPr id="100" name="Text Box 41"/>
          <p:cNvSpPr txBox="1">
            <a:spLocks noChangeArrowheads="1"/>
          </p:cNvSpPr>
          <p:nvPr/>
        </p:nvSpPr>
        <p:spPr bwMode="auto">
          <a:xfrm>
            <a:off x="3980732" y="7576190"/>
            <a:ext cx="647608" cy="380581"/>
          </a:xfrm>
          <a:prstGeom prst="rect">
            <a:avLst/>
          </a:prstGeom>
          <a:solidFill>
            <a:srgbClr val="FFFFFF"/>
          </a:solidFill>
          <a:ln>
            <a:noFill/>
          </a:ln>
          <a:extLst/>
        </p:spPr>
        <p:txBody>
          <a:bodyPr lIns="17000" tIns="17000" rIns="17000" bIns="17000">
            <a:spAutoFit/>
          </a:bodyPr>
          <a:lstStyle>
            <a:lvl1pPr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859031" eaLnBrk="1" hangingPunct="1">
              <a:spcBef>
                <a:spcPct val="50000"/>
              </a:spcBef>
              <a:defRPr/>
            </a:pPr>
            <a:r>
              <a:rPr lang="ru-RU" sz="900" kern="0" dirty="0">
                <a:solidFill>
                  <a:srgbClr val="FF0000"/>
                </a:solidFill>
              </a:rPr>
              <a:t>0…+10°С</a:t>
            </a:r>
          </a:p>
          <a:p>
            <a:pPr defTabSz="859031" eaLnBrk="1" hangingPunct="1">
              <a:spcBef>
                <a:spcPct val="50000"/>
              </a:spcBef>
              <a:defRPr/>
            </a:pPr>
            <a:r>
              <a:rPr lang="ru-RU" sz="900" kern="0" dirty="0"/>
              <a:t>-8…+4°С</a:t>
            </a:r>
          </a:p>
        </p:txBody>
      </p:sp>
      <p:sp>
        <p:nvSpPr>
          <p:cNvPr id="101" name="Text Box 42"/>
          <p:cNvSpPr txBox="1">
            <a:spLocks noChangeArrowheads="1"/>
          </p:cNvSpPr>
          <p:nvPr/>
        </p:nvSpPr>
        <p:spPr bwMode="auto">
          <a:xfrm>
            <a:off x="4662426" y="7589491"/>
            <a:ext cx="1209109" cy="33824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/>
        </p:spPr>
        <p:txBody>
          <a:bodyPr lIns="17000" tIns="17000" rIns="17000" bIns="17000" anchor="ctr"/>
          <a:lstStyle>
            <a:lvl1pPr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860534" eaLnBrk="1" hangingPunct="1">
              <a:defRPr/>
            </a:pPr>
            <a:r>
              <a:rPr lang="ru-RU" sz="700" kern="0" dirty="0">
                <a:latin typeface="Times New Roman" pitchFamily="18" charset="0"/>
              </a:rPr>
              <a:t>- температура днем</a:t>
            </a:r>
          </a:p>
          <a:p>
            <a:pPr defTabSz="860534" eaLnBrk="1" hangingPunct="1">
              <a:defRPr/>
            </a:pPr>
            <a:endParaRPr lang="ru-RU" sz="700" kern="0" dirty="0">
              <a:latin typeface="Times New Roman" pitchFamily="18" charset="0"/>
            </a:endParaRPr>
          </a:p>
          <a:p>
            <a:pPr defTabSz="860534" eaLnBrk="1" hangingPunct="1">
              <a:defRPr/>
            </a:pPr>
            <a:r>
              <a:rPr lang="ru-RU" sz="700" kern="0" dirty="0">
                <a:latin typeface="Times New Roman" pitchFamily="18" charset="0"/>
              </a:rPr>
              <a:t>- температура ночью</a:t>
            </a:r>
          </a:p>
        </p:txBody>
      </p:sp>
      <p:sp>
        <p:nvSpPr>
          <p:cNvPr id="4121" name="Text Box 564"/>
          <p:cNvSpPr txBox="1">
            <a:spLocks noChangeArrowheads="1"/>
          </p:cNvSpPr>
          <p:nvPr/>
        </p:nvSpPr>
        <p:spPr bwMode="auto">
          <a:xfrm>
            <a:off x="5519924" y="7701604"/>
            <a:ext cx="731924" cy="223627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lIns="99549" tIns="49772" rIns="99549" bIns="49772">
            <a:spAutoFit/>
          </a:bodyPr>
          <a:lstStyle/>
          <a:p>
            <a:pPr defTabSz="1055836"/>
            <a:r>
              <a:rPr lang="en-US" altLang="ru-RU" sz="800" b="1" dirty="0">
                <a:solidFill>
                  <a:srgbClr val="FF0000"/>
                </a:solidFill>
              </a:rPr>
              <a:t>&gt; </a:t>
            </a:r>
            <a:r>
              <a:rPr lang="ru-RU" altLang="ru-RU" sz="800" b="1" dirty="0">
                <a:solidFill>
                  <a:srgbClr val="FF0000"/>
                </a:solidFill>
              </a:rPr>
              <a:t>(</a:t>
            </a:r>
            <a:r>
              <a:rPr lang="en-US" altLang="ru-RU" sz="800" b="1" dirty="0">
                <a:solidFill>
                  <a:srgbClr val="FF0000"/>
                </a:solidFill>
              </a:rPr>
              <a:t>+</a:t>
            </a:r>
            <a:r>
              <a:rPr lang="ru-RU" altLang="ru-RU" sz="800" b="1" dirty="0">
                <a:solidFill>
                  <a:srgbClr val="FF0000"/>
                </a:solidFill>
              </a:rPr>
              <a:t>30) °С</a:t>
            </a:r>
            <a:r>
              <a:rPr lang="ru-RU" altLang="ru-RU" sz="800" dirty="0">
                <a:solidFill>
                  <a:srgbClr val="FF0000"/>
                </a:solidFill>
              </a:rPr>
              <a:t> </a:t>
            </a:r>
            <a:endParaRPr lang="en-US" altLang="ru-RU" sz="800" dirty="0">
              <a:solidFill>
                <a:srgbClr val="FF0000"/>
              </a:solidFill>
            </a:endParaRPr>
          </a:p>
        </p:txBody>
      </p:sp>
      <p:sp>
        <p:nvSpPr>
          <p:cNvPr id="4122" name="Text Box 12"/>
          <p:cNvSpPr txBox="1">
            <a:spLocks noChangeArrowheads="1"/>
          </p:cNvSpPr>
          <p:nvPr/>
        </p:nvSpPr>
        <p:spPr bwMode="auto">
          <a:xfrm>
            <a:off x="6214175" y="7657899"/>
            <a:ext cx="1711409" cy="305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395" tIns="29206" rIns="58395" bIns="29206">
            <a:spAutoFit/>
          </a:bodyPr>
          <a:lstStyle/>
          <a:p>
            <a:pPr defTabSz="623569">
              <a:spcBef>
                <a:spcPct val="50000"/>
              </a:spcBef>
            </a:pPr>
            <a:r>
              <a:rPr lang="ru-RU" altLang="ru-RU" sz="800" dirty="0">
                <a:solidFill>
                  <a:srgbClr val="000000"/>
                </a:solidFill>
              </a:rPr>
              <a:t>- Высокие температуры </a:t>
            </a:r>
            <a:br>
              <a:rPr lang="ru-RU" altLang="ru-RU" sz="800" dirty="0">
                <a:solidFill>
                  <a:srgbClr val="000000"/>
                </a:solidFill>
              </a:rPr>
            </a:br>
            <a:r>
              <a:rPr lang="ru-RU" altLang="ru-RU" sz="800" dirty="0">
                <a:solidFill>
                  <a:srgbClr val="000000"/>
                </a:solidFill>
              </a:rPr>
              <a:t>воздуха, выше +30 °С</a:t>
            </a:r>
          </a:p>
        </p:txBody>
      </p:sp>
      <p:pic>
        <p:nvPicPr>
          <p:cNvPr id="4123" name="Picture 59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109" y="7633196"/>
            <a:ext cx="407223" cy="294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4" name="Picture 54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6836" y="7315859"/>
            <a:ext cx="243975" cy="271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5" name="Text Box 12"/>
          <p:cNvSpPr txBox="1">
            <a:spLocks noChangeArrowheads="1"/>
          </p:cNvSpPr>
          <p:nvPr/>
        </p:nvSpPr>
        <p:spPr bwMode="auto">
          <a:xfrm>
            <a:off x="6068866" y="7467876"/>
            <a:ext cx="1383120" cy="182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395" tIns="29206" rIns="58395" bIns="29206">
            <a:spAutoFit/>
          </a:bodyPr>
          <a:lstStyle/>
          <a:p>
            <a:pPr defTabSz="623569">
              <a:spcBef>
                <a:spcPct val="50000"/>
              </a:spcBef>
            </a:pPr>
            <a:r>
              <a:rPr lang="ru-RU" altLang="ru-RU" sz="800" b="1" dirty="0">
                <a:solidFill>
                  <a:srgbClr val="000000"/>
                </a:solidFill>
              </a:rPr>
              <a:t>- Подтопления н.п.</a:t>
            </a:r>
          </a:p>
        </p:txBody>
      </p:sp>
      <p:pic>
        <p:nvPicPr>
          <p:cNvPr id="4126" name="Picture 43" descr="pod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8056" y="7370965"/>
            <a:ext cx="365962" cy="27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88"/>
          <p:cNvGrpSpPr>
            <a:grpSpLocks/>
          </p:cNvGrpSpPr>
          <p:nvPr/>
        </p:nvGrpSpPr>
        <p:grpSpPr bwMode="auto">
          <a:xfrm>
            <a:off x="3846186" y="7243650"/>
            <a:ext cx="495125" cy="252730"/>
            <a:chOff x="2732088" y="3683030"/>
            <a:chExt cx="438150" cy="238066"/>
          </a:xfrm>
        </p:grpSpPr>
        <p:sp>
          <p:nvSpPr>
            <p:cNvPr id="4190" name="Oval 309"/>
            <p:cNvSpPr>
              <a:spLocks noChangeArrowheads="1"/>
            </p:cNvSpPr>
            <p:nvPr/>
          </p:nvSpPr>
          <p:spPr bwMode="auto">
            <a:xfrm>
              <a:off x="2732088" y="3683030"/>
              <a:ext cx="438150" cy="238066"/>
            </a:xfrm>
            <a:prstGeom prst="ellipse">
              <a:avLst/>
            </a:prstGeom>
            <a:solidFill>
              <a:srgbClr val="66FF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1055836"/>
              <a:endParaRPr lang="ru-RU" altLang="ru-RU" sz="2300" dirty="0">
                <a:solidFill>
                  <a:srgbClr val="000000"/>
                </a:solidFill>
              </a:endParaRPr>
            </a:p>
          </p:txBody>
        </p:sp>
        <p:pic>
          <p:nvPicPr>
            <p:cNvPr id="4191" name="Picture 3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809071" y="3742952"/>
              <a:ext cx="285750" cy="161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5" name="Прямоугольник 84"/>
          <p:cNvSpPr/>
          <p:nvPr/>
        </p:nvSpPr>
        <p:spPr bwMode="auto">
          <a:xfrm>
            <a:off x="0" y="38005"/>
            <a:ext cx="10334832" cy="799994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173" tIns="42586" rIns="85173" bIns="42586" anchor="ctr"/>
          <a:lstStyle>
            <a:defPPr>
              <a:defRPr lang="ru-RU"/>
            </a:defPPr>
            <a:lvl1pPr marL="0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9626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79252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168878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58503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948129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337755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727381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117007" algn="l" defTabSz="779252" rtl="0" eaLnBrk="1" latinLnBrk="0" hangingPunct="1">
              <a:defRPr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ru-RU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ЕЖЕДНЕВНЫЙ МЕТЕОРОЛОГИЧЕСКИЙ ПРОГНОЗ</a:t>
            </a:r>
          </a:p>
          <a:p>
            <a:pPr algn="ctr">
              <a:defRPr/>
            </a:pPr>
            <a:r>
              <a:rPr lang="ru-RU" altLang="ru-RU" sz="1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НА ТЕРРИТОРИИ ОРЕНБУРГСКОЙ ОБЛАСТИ</a:t>
            </a:r>
          </a:p>
        </p:txBody>
      </p:sp>
      <p:pic>
        <p:nvPicPr>
          <p:cNvPr id="4129" name="Picture 48" descr="2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21713" y="7080230"/>
            <a:ext cx="495125" cy="359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0" name="Text Box 12"/>
          <p:cNvSpPr txBox="1">
            <a:spLocks noChangeArrowheads="1"/>
          </p:cNvSpPr>
          <p:nvPr/>
        </p:nvSpPr>
        <p:spPr bwMode="auto">
          <a:xfrm>
            <a:off x="2312377" y="7410870"/>
            <a:ext cx="796505" cy="2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8448" tIns="29233" rIns="58448" bIns="29233">
            <a:spAutoFit/>
          </a:bodyPr>
          <a:lstStyle/>
          <a:p>
            <a:pPr defTabSz="623569">
              <a:spcBef>
                <a:spcPct val="50000"/>
              </a:spcBef>
            </a:pPr>
            <a:r>
              <a:rPr lang="ru-RU" altLang="ru-RU" sz="1000" b="1" dirty="0">
                <a:solidFill>
                  <a:srgbClr val="000000"/>
                </a:solidFill>
              </a:rPr>
              <a:t>- </a:t>
            </a:r>
            <a:r>
              <a:rPr lang="ru-RU" altLang="ru-RU" sz="1000" b="1" dirty="0">
                <a:solidFill>
                  <a:srgbClr val="000000"/>
                </a:solidFill>
                <a:cs typeface="Times New Roman" pitchFamily="18" charset="0"/>
              </a:rPr>
              <a:t>дождь</a:t>
            </a:r>
          </a:p>
        </p:txBody>
      </p:sp>
      <p:pic>
        <p:nvPicPr>
          <p:cNvPr id="4131" name="Picture 52" descr="2222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66562" y="6821801"/>
            <a:ext cx="405428" cy="33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2" name="TextBox 95"/>
          <p:cNvSpPr txBox="1">
            <a:spLocks noChangeArrowheads="1"/>
          </p:cNvSpPr>
          <p:nvPr/>
        </p:nvSpPr>
        <p:spPr bwMode="auto">
          <a:xfrm>
            <a:off x="3754697" y="4165289"/>
            <a:ext cx="2925372" cy="4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9514" tIns="49755" rIns="99514" bIns="49755">
            <a:spAutoFit/>
          </a:bodyPr>
          <a:lstStyle/>
          <a:p>
            <a:pPr defTabSz="1055836"/>
            <a:r>
              <a:rPr lang="ru-RU" altLang="ru-RU" sz="2300" dirty="0">
                <a:solidFill>
                  <a:srgbClr val="000000"/>
                </a:solidFill>
              </a:rPr>
              <a:t>Центральные районы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 bwMode="auto">
          <a:xfrm flipH="1" flipV="1">
            <a:off x="2163480" y="4611842"/>
            <a:ext cx="80727" cy="456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 bwMode="auto">
          <a:xfrm flipH="1" flipV="1">
            <a:off x="1842368" y="3044157"/>
            <a:ext cx="80726" cy="456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35" name="Rectangle 20"/>
          <p:cNvSpPr>
            <a:spLocks noChangeArrowheads="1"/>
          </p:cNvSpPr>
          <p:nvPr/>
        </p:nvSpPr>
        <p:spPr bwMode="auto">
          <a:xfrm>
            <a:off x="3977145" y="5645563"/>
            <a:ext cx="584821" cy="182376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lIns="58673" tIns="29346" rIns="58673" bIns="29346">
            <a:spAutoFit/>
          </a:bodyPr>
          <a:lstStyle/>
          <a:p>
            <a:pPr defTabSz="612533">
              <a:spcBef>
                <a:spcPct val="50000"/>
              </a:spcBef>
            </a:pPr>
            <a:r>
              <a:rPr lang="ru-RU" altLang="ru-RU" sz="800" dirty="0">
                <a:solidFill>
                  <a:srgbClr val="000000"/>
                </a:solidFill>
              </a:rPr>
              <a:t>Оренбург</a:t>
            </a:r>
            <a:endParaRPr lang="ru-RU" altLang="ru-RU" sz="800" dirty="0">
              <a:solidFill>
                <a:srgbClr val="000000"/>
              </a:solidFill>
              <a:latin typeface="Arial Cyr" pitchFamily="34" charset="0"/>
            </a:endParaRPr>
          </a:p>
        </p:txBody>
      </p:sp>
      <p:graphicFrame>
        <p:nvGraphicFramePr>
          <p:cNvPr id="3227" name="Group 155"/>
          <p:cNvGraphicFramePr>
            <a:graphicFrameLocks noGrp="1"/>
          </p:cNvGraphicFramePr>
          <p:nvPr/>
        </p:nvGraphicFramePr>
        <p:xfrm>
          <a:off x="3995084" y="876003"/>
          <a:ext cx="6337956" cy="2125629"/>
        </p:xfrm>
        <a:graphic>
          <a:graphicData uri="http://schemas.openxmlformats.org/drawingml/2006/table">
            <a:tbl>
              <a:tblPr/>
              <a:tblGrid>
                <a:gridCol w="9741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56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68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055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7010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145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Название</a:t>
                      </a:r>
                    </a:p>
                  </a:txBody>
                  <a:tcPr marL="103263" marR="103263" marT="78251" marB="782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Температура (°С)</a:t>
                      </a:r>
                    </a:p>
                  </a:txBody>
                  <a:tcPr marL="103263" marR="103263" marT="78251" marB="782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Осадки (мм)</a:t>
                      </a:r>
                    </a:p>
                  </a:txBody>
                  <a:tcPr marL="103263" marR="103263" marT="78251" marB="782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Ветер</a:t>
                      </a:r>
                    </a:p>
                  </a:txBody>
                  <a:tcPr marL="103263" marR="103263" marT="78251" marB="782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24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</a:t>
                      </a:r>
                    </a:p>
                  </a:txBody>
                  <a:tcPr marL="103263" marR="103263" marT="78251" marB="7825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Скорость (м/с)</a:t>
                      </a:r>
                    </a:p>
                  </a:txBody>
                  <a:tcPr marL="103263" marR="103263" marT="78251" marB="7825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5287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Оренбургская область</a:t>
                      </a:r>
                    </a:p>
                  </a:txBody>
                  <a:tcPr marL="103263" marR="103263" marT="78251" marB="782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Ночью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: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-22,-27°, на востоке -14,-19°</a:t>
                      </a:r>
                    </a:p>
                    <a:p>
                      <a:pPr marL="0" marR="0" lvl="0" indent="0" algn="just" defTabSz="90805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Днем: 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-4,-9°, на востоке -10,-15°</a:t>
                      </a:r>
                    </a:p>
                  </a:txBody>
                  <a:tcPr marL="103263" marR="103263" marT="78241" marB="782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0-5</a:t>
                      </a:r>
                    </a:p>
                  </a:txBody>
                  <a:tcPr marL="103263" marR="103263" marT="78241" marB="782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302125" algn="l"/>
                        </a:tabLst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SimSun" pitchFamily="2" charset="-122"/>
                          <a:cs typeface="Times New Roman" pitchFamily="18" charset="0"/>
                        </a:rPr>
                        <a:t>ЮЗ</a:t>
                      </a:r>
                    </a:p>
                  </a:txBody>
                  <a:tcPr marL="103263" marR="103263" marT="78241" marB="782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ct val="20000"/>
                        </a:spcBef>
                      </a:pPr>
                      <a:r>
                        <a:rPr lang="ru-RU" alt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2-11 м/с, в   западных   и   центральных   районах  порывы 12-17 м/с</a:t>
                      </a:r>
                      <a:endParaRPr lang="ru-RU" altLang="ru-RU" sz="1000" b="1" dirty="0"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03263" marR="103263" marT="78241" marB="7824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AB">
                        <a:alpha val="6784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5" name="Группа 35"/>
          <p:cNvGrpSpPr>
            <a:grpSpLocks/>
          </p:cNvGrpSpPr>
          <p:nvPr/>
        </p:nvGrpSpPr>
        <p:grpSpPr bwMode="auto">
          <a:xfrm>
            <a:off x="3858744" y="6932014"/>
            <a:ext cx="243975" cy="193823"/>
            <a:chOff x="114300" y="5842000"/>
            <a:chExt cx="285750" cy="250825"/>
          </a:xfrm>
        </p:grpSpPr>
        <p:sp>
          <p:nvSpPr>
            <p:cNvPr id="4187" name="Oval 46"/>
            <p:cNvSpPr>
              <a:spLocks noChangeArrowheads="1"/>
            </p:cNvSpPr>
            <p:nvPr/>
          </p:nvSpPr>
          <p:spPr bwMode="auto">
            <a:xfrm>
              <a:off x="114300" y="5985992"/>
              <a:ext cx="107156" cy="10683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1055836"/>
              <a:endParaRPr lang="ru-RU" altLang="ru-RU" sz="2300" dirty="0">
                <a:solidFill>
                  <a:srgbClr val="000000"/>
                </a:solidFill>
              </a:endParaRPr>
            </a:p>
          </p:txBody>
        </p:sp>
        <p:sp>
          <p:nvSpPr>
            <p:cNvPr id="4188" name="Oval 47"/>
            <p:cNvSpPr>
              <a:spLocks noChangeArrowheads="1"/>
            </p:cNvSpPr>
            <p:nvPr/>
          </p:nvSpPr>
          <p:spPr bwMode="auto">
            <a:xfrm>
              <a:off x="198344" y="5842000"/>
              <a:ext cx="107156" cy="10683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1055836"/>
              <a:endParaRPr lang="ru-RU" altLang="ru-RU" sz="2300" dirty="0">
                <a:solidFill>
                  <a:srgbClr val="000000"/>
                </a:solidFill>
              </a:endParaRPr>
            </a:p>
          </p:txBody>
        </p:sp>
        <p:sp>
          <p:nvSpPr>
            <p:cNvPr id="4189" name="Oval 48"/>
            <p:cNvSpPr>
              <a:spLocks noChangeArrowheads="1"/>
            </p:cNvSpPr>
            <p:nvPr/>
          </p:nvSpPr>
          <p:spPr bwMode="auto">
            <a:xfrm>
              <a:off x="292893" y="5985992"/>
              <a:ext cx="107157" cy="106833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1055836"/>
              <a:endParaRPr lang="ru-RU" altLang="ru-RU" sz="23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4159" name="Picture 7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82800" y="3716836"/>
            <a:ext cx="405428" cy="16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0" name="Text Box 25"/>
          <p:cNvSpPr txBox="1">
            <a:spLocks noChangeArrowheads="1"/>
          </p:cNvSpPr>
          <p:nvPr/>
        </p:nvSpPr>
        <p:spPr bwMode="auto">
          <a:xfrm>
            <a:off x="3801339" y="4925378"/>
            <a:ext cx="1474611" cy="467794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97493" tIns="48755" rIns="97493" bIns="48755">
            <a:spAutoFit/>
          </a:bodyPr>
          <a:lstStyle/>
          <a:p>
            <a:pPr defTabSz="1055836"/>
            <a:r>
              <a:rPr lang="ru-RU" altLang="ru-RU" sz="12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-22,-24°</a:t>
            </a:r>
          </a:p>
          <a:p>
            <a:pPr defTabSz="1055836"/>
            <a:r>
              <a:rPr lang="ru-RU" altLang="ru-RU" sz="1200" b="1" dirty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-7,-9°</a:t>
            </a:r>
          </a:p>
        </p:txBody>
      </p:sp>
      <p:sp>
        <p:nvSpPr>
          <p:cNvPr id="3170" name="Rectangle 98"/>
          <p:cNvSpPr>
            <a:spLocks noChangeArrowheads="1"/>
          </p:cNvSpPr>
          <p:nvPr/>
        </p:nvSpPr>
        <p:spPr bwMode="auto">
          <a:xfrm>
            <a:off x="1794" y="843199"/>
            <a:ext cx="3989701" cy="58247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89157" tIns="44579" rIns="89157" bIns="44579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defRPr/>
            </a:pPr>
            <a:r>
              <a:rPr lang="ru-RU" altLang="ru-RU" sz="800" b="1" i="1" dirty="0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Опасные явления: не </a:t>
            </a:r>
            <a:r>
              <a:rPr lang="ru-RU" altLang="ru-RU" sz="800" b="1" i="1" dirty="0">
                <a:solidFill>
                  <a:srgbClr val="3434F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прогнозируются.</a:t>
            </a:r>
          </a:p>
          <a:p>
            <a:pPr algn="just">
              <a:defRPr/>
            </a:pPr>
            <a:r>
              <a:rPr lang="ru-RU" altLang="ru-RU" sz="800" b="1" i="1" dirty="0">
                <a:solidFill>
                  <a:srgbClr val="3434F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Неблагоприятные явления: </a:t>
            </a:r>
            <a:r>
              <a:rPr lang="ru-RU" altLang="ru-RU" sz="800" b="1" i="1" dirty="0" smtClean="0">
                <a:solidFill>
                  <a:srgbClr val="3434F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 </a:t>
            </a:r>
            <a:r>
              <a:rPr lang="ru-RU" altLang="ru-RU" sz="800" b="1" i="1" dirty="0">
                <a:solidFill>
                  <a:srgbClr val="3434F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ближайшие сутки 02.03.2021г. в большинстве районов области ожидается резкое понижение минимальной температуры воздуха на 10° и более.</a:t>
            </a:r>
          </a:p>
        </p:txBody>
      </p:sp>
      <p:sp>
        <p:nvSpPr>
          <p:cNvPr id="4162" name="Text Box 25"/>
          <p:cNvSpPr txBox="1">
            <a:spLocks noChangeArrowheads="1"/>
          </p:cNvSpPr>
          <p:nvPr/>
        </p:nvSpPr>
        <p:spPr bwMode="auto">
          <a:xfrm>
            <a:off x="1062007" y="4134885"/>
            <a:ext cx="1603774" cy="467794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97493" tIns="48755" rIns="97493" bIns="48755">
            <a:spAutoFit/>
          </a:bodyPr>
          <a:lstStyle/>
          <a:p>
            <a:pPr defTabSz="1055836"/>
            <a:r>
              <a:rPr lang="ru-RU" altLang="ru-RU" sz="12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-22,-27° </a:t>
            </a:r>
            <a:endParaRPr lang="ru-RU" altLang="ru-RU" sz="800" b="1" dirty="0">
              <a:solidFill>
                <a:srgbClr val="000000"/>
              </a:solidFill>
              <a:ea typeface="SimSun" pitchFamily="2" charset="-122"/>
              <a:cs typeface="Estrangelo Edessa" pitchFamily="66" charset="0"/>
            </a:endParaRPr>
          </a:p>
          <a:p>
            <a:pPr defTabSz="1055836"/>
            <a:r>
              <a:rPr lang="ru-RU" altLang="ru-RU" sz="1200" b="1" dirty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-4,-9°</a:t>
            </a:r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3867714" y="5379532"/>
            <a:ext cx="378520" cy="431350"/>
            <a:chOff x="2151" y="2490"/>
            <a:chExt cx="239" cy="304"/>
          </a:xfrm>
        </p:grpSpPr>
        <p:sp>
          <p:nvSpPr>
            <p:cNvPr id="107" name="Oval 10"/>
            <p:cNvSpPr>
              <a:spLocks noChangeArrowheads="1"/>
            </p:cNvSpPr>
            <p:nvPr/>
          </p:nvSpPr>
          <p:spPr bwMode="auto">
            <a:xfrm>
              <a:off x="2151" y="2731"/>
              <a:ext cx="58" cy="63"/>
            </a:xfrm>
            <a:prstGeom prst="ellipse">
              <a:avLst/>
            </a:prstGeom>
            <a:solidFill>
              <a:srgbClr val="FF66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defTabSz="1001843">
                <a:defRPr/>
              </a:pPr>
              <a:endParaRPr lang="ru-RU" sz="2300" kern="0" dirty="0">
                <a:solidFill>
                  <a:sysClr val="windowText" lastClr="000000"/>
                </a:solidFill>
                <a:latin typeface="Arial"/>
              </a:endParaRPr>
            </a:p>
          </p:txBody>
        </p:sp>
        <p:grpSp>
          <p:nvGrpSpPr>
            <p:cNvPr id="7" name="Group 11"/>
            <p:cNvGrpSpPr>
              <a:grpSpLocks/>
            </p:cNvGrpSpPr>
            <p:nvPr/>
          </p:nvGrpSpPr>
          <p:grpSpPr bwMode="auto">
            <a:xfrm>
              <a:off x="2151" y="2490"/>
              <a:ext cx="239" cy="290"/>
              <a:chOff x="2151" y="2490"/>
              <a:chExt cx="239" cy="290"/>
            </a:xfrm>
          </p:grpSpPr>
          <p:sp>
            <p:nvSpPr>
              <p:cNvPr id="109" name="Freeform 12"/>
              <p:cNvSpPr>
                <a:spLocks/>
              </p:cNvSpPr>
              <p:nvPr/>
            </p:nvSpPr>
            <p:spPr bwMode="auto">
              <a:xfrm>
                <a:off x="2183" y="2514"/>
                <a:ext cx="204" cy="98"/>
              </a:xfrm>
              <a:custGeom>
                <a:avLst/>
                <a:gdLst>
                  <a:gd name="T0" fmla="*/ 3 w 204"/>
                  <a:gd name="T1" fmla="*/ 93 h 98"/>
                  <a:gd name="T2" fmla="*/ 180 w 204"/>
                  <a:gd name="T3" fmla="*/ 95 h 98"/>
                  <a:gd name="T4" fmla="*/ 204 w 204"/>
                  <a:gd name="T5" fmla="*/ 87 h 98"/>
                  <a:gd name="T6" fmla="*/ 195 w 204"/>
                  <a:gd name="T7" fmla="*/ 65 h 98"/>
                  <a:gd name="T8" fmla="*/ 177 w 204"/>
                  <a:gd name="T9" fmla="*/ 32 h 98"/>
                  <a:gd name="T10" fmla="*/ 164 w 204"/>
                  <a:gd name="T11" fmla="*/ 8 h 98"/>
                  <a:gd name="T12" fmla="*/ 42 w 204"/>
                  <a:gd name="T13" fmla="*/ 3 h 98"/>
                  <a:gd name="T14" fmla="*/ 3 w 204"/>
                  <a:gd name="T15" fmla="*/ 2 h 98"/>
                  <a:gd name="T16" fmla="*/ 0 w 204"/>
                  <a:gd name="T17" fmla="*/ 50 h 98"/>
                  <a:gd name="T18" fmla="*/ 3 w 204"/>
                  <a:gd name="T19" fmla="*/ 93 h 9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4"/>
                  <a:gd name="T31" fmla="*/ 0 h 98"/>
                  <a:gd name="T32" fmla="*/ 204 w 204"/>
                  <a:gd name="T33" fmla="*/ 98 h 9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4" h="98">
                    <a:moveTo>
                      <a:pt x="3" y="93"/>
                    </a:moveTo>
                    <a:cubicBezTo>
                      <a:pt x="62" y="98"/>
                      <a:pt x="121" y="96"/>
                      <a:pt x="180" y="95"/>
                    </a:cubicBezTo>
                    <a:cubicBezTo>
                      <a:pt x="190" y="94"/>
                      <a:pt x="199" y="96"/>
                      <a:pt x="204" y="87"/>
                    </a:cubicBezTo>
                    <a:cubicBezTo>
                      <a:pt x="203" y="79"/>
                      <a:pt x="199" y="71"/>
                      <a:pt x="195" y="65"/>
                    </a:cubicBezTo>
                    <a:cubicBezTo>
                      <a:pt x="191" y="47"/>
                      <a:pt x="185" y="48"/>
                      <a:pt x="177" y="32"/>
                    </a:cubicBezTo>
                    <a:cubicBezTo>
                      <a:pt x="176" y="26"/>
                      <a:pt x="169" y="12"/>
                      <a:pt x="164" y="8"/>
                    </a:cubicBezTo>
                    <a:cubicBezTo>
                      <a:pt x="162" y="2"/>
                      <a:pt x="56" y="3"/>
                      <a:pt x="42" y="3"/>
                    </a:cubicBezTo>
                    <a:cubicBezTo>
                      <a:pt x="24" y="2"/>
                      <a:pt x="23" y="0"/>
                      <a:pt x="3" y="2"/>
                    </a:cubicBezTo>
                    <a:cubicBezTo>
                      <a:pt x="0" y="21"/>
                      <a:pt x="7" y="33"/>
                      <a:pt x="0" y="50"/>
                    </a:cubicBezTo>
                    <a:cubicBezTo>
                      <a:pt x="2" y="65"/>
                      <a:pt x="1" y="78"/>
                      <a:pt x="3" y="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 defTabSz="1001843">
                  <a:defRPr/>
                </a:pPr>
                <a:endParaRPr lang="ru-RU" sz="2300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0" name="Text Box 13"/>
              <p:cNvSpPr txBox="1">
                <a:spLocks noChangeArrowheads="1"/>
              </p:cNvSpPr>
              <p:nvPr/>
            </p:nvSpPr>
            <p:spPr bwMode="auto">
              <a:xfrm>
                <a:off x="2151" y="2490"/>
                <a:ext cx="227" cy="135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lIns="68302" tIns="34149" rIns="68302" bIns="34149">
                <a:spAutoFit/>
              </a:bodyPr>
              <a:lstStyle>
                <a:lvl1pPr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1pPr>
                <a:lvl2pPr marL="742950" indent="-28575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2pPr>
                <a:lvl3pPr marL="11430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3pPr>
                <a:lvl4pPr marL="16002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4pPr>
                <a:lvl5pPr marL="2057400" indent="-228600" defTabSz="460375" eaLnBrk="0" hangingPunct="0"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5pPr>
                <a:lvl6pPr marL="25146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6pPr>
                <a:lvl7pPr marL="29718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7pPr>
                <a:lvl8pPr marL="34290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8pPr>
                <a:lvl9pPr marL="3886200" indent="-228600" algn="ctr" defTabSz="4603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00"/>
                    </a:solidFill>
                    <a:latin typeface="Verdana" pitchFamily="34" charset="0"/>
                    <a:cs typeface="Arial" pitchFamily="34" charset="0"/>
                  </a:defRPr>
                </a:lvl9pPr>
              </a:lstStyle>
              <a:p>
                <a:pPr algn="just">
                  <a:defRPr/>
                </a:pPr>
                <a:r>
                  <a:rPr lang="ru-RU" sz="800" kern="0" dirty="0">
                    <a:latin typeface="Arial" pitchFamily="34" charset="0"/>
                  </a:rPr>
                  <a:t> </a:t>
                </a:r>
                <a:r>
                  <a:rPr lang="ru-RU" sz="300" kern="0" dirty="0">
                    <a:latin typeface="Arial" pitchFamily="34" charset="0"/>
                  </a:rPr>
                  <a:t>ГУ МЧС</a:t>
                </a:r>
                <a:endParaRPr lang="ru-RU" sz="700" kern="0" dirty="0">
                  <a:latin typeface="Arial" pitchFamily="34" charset="0"/>
                </a:endParaRPr>
              </a:p>
            </p:txBody>
          </p:sp>
          <p:sp>
            <p:nvSpPr>
              <p:cNvPr id="111" name="Line 14"/>
              <p:cNvSpPr>
                <a:spLocks noChangeShapeType="1"/>
              </p:cNvSpPr>
              <p:nvPr/>
            </p:nvSpPr>
            <p:spPr bwMode="auto">
              <a:xfrm flipH="1">
                <a:off x="2185" y="2518"/>
                <a:ext cx="1" cy="262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1001843">
                  <a:defRPr/>
                </a:pPr>
                <a:endParaRPr lang="ru-RU" sz="2300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2" name="Line 15"/>
              <p:cNvSpPr>
                <a:spLocks noChangeShapeType="1"/>
              </p:cNvSpPr>
              <p:nvPr/>
            </p:nvSpPr>
            <p:spPr bwMode="auto">
              <a:xfrm flipV="1">
                <a:off x="2186" y="2608"/>
                <a:ext cx="203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1001843">
                  <a:defRPr/>
                </a:pPr>
                <a:endParaRPr lang="ru-RU" sz="2300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3" name="Line 16"/>
              <p:cNvSpPr>
                <a:spLocks noChangeShapeType="1"/>
              </p:cNvSpPr>
              <p:nvPr/>
            </p:nvSpPr>
            <p:spPr bwMode="auto">
              <a:xfrm flipV="1">
                <a:off x="2186" y="2586"/>
                <a:ext cx="191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1001843">
                  <a:defRPr/>
                </a:pPr>
                <a:endParaRPr lang="ru-RU" sz="2300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4" name="Line 17"/>
              <p:cNvSpPr>
                <a:spLocks noChangeShapeType="1"/>
              </p:cNvSpPr>
              <p:nvPr/>
            </p:nvSpPr>
            <p:spPr bwMode="auto">
              <a:xfrm flipV="1">
                <a:off x="2185" y="2519"/>
                <a:ext cx="164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1001843">
                  <a:defRPr/>
                </a:pPr>
                <a:endParaRPr lang="ru-RU" sz="2300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5" name="Line 18"/>
              <p:cNvSpPr>
                <a:spLocks noChangeShapeType="1"/>
              </p:cNvSpPr>
              <p:nvPr/>
            </p:nvSpPr>
            <p:spPr bwMode="auto">
              <a:xfrm flipV="1">
                <a:off x="2186" y="2540"/>
                <a:ext cx="172" cy="0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1001843">
                  <a:defRPr/>
                </a:pPr>
                <a:endParaRPr lang="ru-RU" sz="2300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  <p:sp>
            <p:nvSpPr>
              <p:cNvPr id="116" name="Line 19"/>
              <p:cNvSpPr>
                <a:spLocks noChangeShapeType="1"/>
              </p:cNvSpPr>
              <p:nvPr/>
            </p:nvSpPr>
            <p:spPr bwMode="auto">
              <a:xfrm>
                <a:off x="2349" y="2519"/>
                <a:ext cx="41" cy="84"/>
              </a:xfrm>
              <a:prstGeom prst="line">
                <a:avLst/>
              </a:prstGeom>
              <a:noFill/>
              <a:ln w="19050">
                <a:solidFill>
                  <a:srgbClr val="FF3300"/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defTabSz="1001843">
                  <a:defRPr/>
                </a:pPr>
                <a:endParaRPr lang="ru-RU" sz="2300" kern="0" dirty="0">
                  <a:solidFill>
                    <a:sysClr val="windowText" lastClr="000000"/>
                  </a:solidFill>
                  <a:latin typeface="Arial"/>
                </a:endParaRPr>
              </a:p>
            </p:txBody>
          </p:sp>
        </p:grpSp>
      </p:grpSp>
      <p:sp>
        <p:nvSpPr>
          <p:cNvPr id="4164" name="Прямоугольник 12"/>
          <p:cNvSpPr>
            <a:spLocks noChangeArrowheads="1"/>
          </p:cNvSpPr>
          <p:nvPr/>
        </p:nvSpPr>
        <p:spPr bwMode="auto">
          <a:xfrm>
            <a:off x="2583260" y="3707336"/>
            <a:ext cx="5166519" cy="46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6" tIns="45718" rIns="91436" bIns="45718">
            <a:spAutoFit/>
          </a:bodyPr>
          <a:lstStyle/>
          <a:p>
            <a:pPr algn="ctr" eaLnBrk="1" hangingPunct="1">
              <a:spcBef>
                <a:spcPct val="20000"/>
              </a:spcBef>
            </a:pPr>
            <a:endParaRPr lang="ru-RU" altLang="ru-RU" sz="2300" dirty="0">
              <a:solidFill>
                <a:srgbClr val="000000"/>
              </a:solidFill>
              <a:cs typeface="Times New Roman" pitchFamily="18" charset="0"/>
            </a:endParaRPr>
          </a:p>
        </p:txBody>
      </p:sp>
      <p:pic>
        <p:nvPicPr>
          <p:cNvPr id="4165" name="Picture 52" descr="2222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59387" y="6819901"/>
            <a:ext cx="405428" cy="33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66" name="Text Box 25"/>
          <p:cNvSpPr txBox="1">
            <a:spLocks noChangeArrowheads="1"/>
          </p:cNvSpPr>
          <p:nvPr/>
        </p:nvSpPr>
        <p:spPr bwMode="auto">
          <a:xfrm>
            <a:off x="6490440" y="5814683"/>
            <a:ext cx="1417205" cy="467794"/>
          </a:xfrm>
          <a:prstGeom prst="rect">
            <a:avLst/>
          </a:prstGeom>
          <a:solidFill>
            <a:srgbClr val="FFFFFF">
              <a:alpha val="72940"/>
            </a:srgbClr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 lIns="97493" tIns="48755" rIns="97493" bIns="48755">
            <a:spAutoFit/>
          </a:bodyPr>
          <a:lstStyle/>
          <a:p>
            <a:pPr defTabSz="910522"/>
            <a:r>
              <a:rPr lang="ru-RU" altLang="ru-RU" sz="1200" b="1" dirty="0">
                <a:solidFill>
                  <a:srgbClr val="000000"/>
                </a:solidFill>
                <a:ea typeface="SimSun" pitchFamily="2" charset="-122"/>
                <a:cs typeface="Estrangelo Edessa" pitchFamily="66" charset="0"/>
              </a:rPr>
              <a:t>-14,-19° </a:t>
            </a:r>
          </a:p>
          <a:p>
            <a:pPr defTabSz="910522"/>
            <a:r>
              <a:rPr lang="ru-RU" altLang="ru-RU" sz="1200" b="1" dirty="0">
                <a:solidFill>
                  <a:srgbClr val="FF0000"/>
                </a:solidFill>
                <a:ea typeface="SimSun" pitchFamily="2" charset="-122"/>
                <a:cs typeface="Estrangelo Edessa" pitchFamily="66" charset="0"/>
              </a:rPr>
              <a:t>-10,-15°</a:t>
            </a:r>
          </a:p>
        </p:txBody>
      </p:sp>
      <p:cxnSp>
        <p:nvCxnSpPr>
          <p:cNvPr id="77" name="Прямая со стрелкой 76"/>
          <p:cNvCxnSpPr/>
          <p:nvPr/>
        </p:nvCxnSpPr>
        <p:spPr>
          <a:xfrm rot="16200000" flipV="1">
            <a:off x="4158662" y="4950885"/>
            <a:ext cx="1752006" cy="59200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 стрелкой 101"/>
          <p:cNvCxnSpPr/>
          <p:nvPr/>
        </p:nvCxnSpPr>
        <p:spPr>
          <a:xfrm rot="16200000" flipV="1">
            <a:off x="1454127" y="4312139"/>
            <a:ext cx="1630391" cy="17939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Picture 5"/>
          <p:cNvPicPr>
            <a:picLocks noChangeAspect="1" noChangeArrowheads="1"/>
          </p:cNvPicPr>
          <p:nvPr/>
        </p:nvPicPr>
        <p:blipFill>
          <a:blip r:embed="rId12" cstate="print">
            <a:duotone>
              <a:prstClr val="black"/>
              <a:srgbClr val="0000FF">
                <a:tint val="45000"/>
                <a:satMod val="40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5675007" y="7061193"/>
            <a:ext cx="324610" cy="273700"/>
          </a:xfrm>
          <a:prstGeom prst="rect">
            <a:avLst/>
          </a:prstGeom>
          <a:noFill/>
          <a:ln>
            <a:noFill/>
          </a:ln>
          <a:extLst/>
        </p:spPr>
      </p:pic>
      <p:cxnSp>
        <p:nvCxnSpPr>
          <p:cNvPr id="105" name="Прямая со стрелкой 104"/>
          <p:cNvCxnSpPr/>
          <p:nvPr/>
        </p:nvCxnSpPr>
        <p:spPr>
          <a:xfrm flipH="1" flipV="1">
            <a:off x="7751574" y="5124902"/>
            <a:ext cx="30496" cy="1611389"/>
          </a:xfrm>
          <a:prstGeom prst="straightConnector1">
            <a:avLst/>
          </a:prstGeom>
          <a:ln w="254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71" name="Picture 54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39103" y="6350545"/>
            <a:ext cx="243975" cy="273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2" name="Picture 54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65000" y="4630844"/>
            <a:ext cx="243975" cy="27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73" name="Picture 54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35381" y="5366230"/>
            <a:ext cx="243975" cy="271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74" name="Oval 291"/>
          <p:cNvSpPr>
            <a:spLocks noChangeArrowheads="1"/>
          </p:cNvSpPr>
          <p:nvPr/>
        </p:nvSpPr>
        <p:spPr bwMode="auto">
          <a:xfrm>
            <a:off x="7184692" y="5637962"/>
            <a:ext cx="1236017" cy="76769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84249" tIns="42173" rIns="84249" bIns="42173" anchor="ctr"/>
          <a:lstStyle/>
          <a:p>
            <a:pPr algn="ctr" defTabSz="1052158">
              <a:spcBef>
                <a:spcPct val="20000"/>
              </a:spcBef>
            </a:pP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2-7 м/с, </a:t>
            </a:r>
          </a:p>
          <a:p>
            <a:pPr algn="ctr" defTabSz="1052158">
              <a:spcBef>
                <a:spcPct val="20000"/>
              </a:spcBef>
            </a:pP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порывы 8-13 м/с</a:t>
            </a:r>
            <a:endParaRPr lang="ru-RU" altLang="ru-RU" sz="1000" b="1" dirty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4175" name="Oval 291"/>
          <p:cNvSpPr>
            <a:spLocks noChangeArrowheads="1"/>
          </p:cNvSpPr>
          <p:nvPr/>
        </p:nvSpPr>
        <p:spPr bwMode="auto">
          <a:xfrm>
            <a:off x="4447153" y="4752459"/>
            <a:ext cx="1140940" cy="733486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84249" tIns="42173" rIns="84249" bIns="42173" anchor="ctr"/>
          <a:lstStyle/>
          <a:p>
            <a:pPr algn="ctr" defTabSz="1052158">
              <a:spcBef>
                <a:spcPct val="20000"/>
              </a:spcBef>
            </a:pP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2-11 м/с, </a:t>
            </a:r>
          </a:p>
          <a:p>
            <a:pPr algn="ctr" defTabSz="1052158">
              <a:spcBef>
                <a:spcPct val="20000"/>
              </a:spcBef>
            </a:pP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порывы 12-17 м/с</a:t>
            </a:r>
          </a:p>
        </p:txBody>
      </p:sp>
      <p:sp>
        <p:nvSpPr>
          <p:cNvPr id="4176" name="Oval 291"/>
          <p:cNvSpPr>
            <a:spLocks noChangeArrowheads="1"/>
          </p:cNvSpPr>
          <p:nvPr/>
        </p:nvSpPr>
        <p:spPr bwMode="auto">
          <a:xfrm>
            <a:off x="1695264" y="3942964"/>
            <a:ext cx="1153497" cy="748688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lIns="84249" tIns="42173" rIns="84249" bIns="42173" anchor="ctr"/>
          <a:lstStyle/>
          <a:p>
            <a:pPr algn="ctr" defTabSz="1052158">
              <a:spcBef>
                <a:spcPct val="20000"/>
              </a:spcBef>
            </a:pP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2-11 м/с, </a:t>
            </a:r>
          </a:p>
          <a:p>
            <a:pPr algn="ctr" defTabSz="1052158">
              <a:spcBef>
                <a:spcPct val="20000"/>
              </a:spcBef>
            </a:pPr>
            <a:r>
              <a:rPr lang="ru-RU" altLang="ru-RU" sz="1000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порывы 12-17 м/с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20" name="Picture 76"/>
          <p:cNvPicPr>
            <a:picLocks noChangeAspect="1" noChangeArrowheads="1"/>
          </p:cNvPicPr>
          <p:nvPr/>
        </p:nvPicPr>
        <p:blipFill>
          <a:blip r:embed="rId3" cstate="print"/>
          <a:srcRect l="9091" r="7793" b="5791"/>
          <a:stretch>
            <a:fillRect/>
          </a:stretch>
        </p:blipFill>
        <p:spPr bwMode="auto">
          <a:xfrm>
            <a:off x="5166519" y="4361013"/>
            <a:ext cx="5166519" cy="3847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219" name="Picture 75"/>
          <p:cNvPicPr>
            <a:picLocks noChangeAspect="1" noChangeArrowheads="1"/>
          </p:cNvPicPr>
          <p:nvPr/>
        </p:nvPicPr>
        <p:blipFill>
          <a:blip r:embed="rId4" cstate="print"/>
          <a:srcRect l="12581" t="-867" r="6906"/>
          <a:stretch>
            <a:fillRect/>
          </a:stretch>
        </p:blipFill>
        <p:spPr bwMode="auto">
          <a:xfrm>
            <a:off x="0" y="4361013"/>
            <a:ext cx="5166519" cy="3847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218" name="Picture 74"/>
          <p:cNvPicPr>
            <a:picLocks noChangeAspect="1" noChangeArrowheads="1"/>
          </p:cNvPicPr>
          <p:nvPr/>
        </p:nvPicPr>
        <p:blipFill>
          <a:blip r:embed="rId5" cstate="print"/>
          <a:srcRect l="12151" r="8870" b="3022"/>
          <a:stretch>
            <a:fillRect/>
          </a:stretch>
        </p:blipFill>
        <p:spPr bwMode="auto">
          <a:xfrm>
            <a:off x="5085793" y="855101"/>
            <a:ext cx="5247245" cy="35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6217" name="Picture 73"/>
          <p:cNvPicPr>
            <a:picLocks noChangeAspect="1" noChangeArrowheads="1"/>
          </p:cNvPicPr>
          <p:nvPr/>
        </p:nvPicPr>
        <p:blipFill>
          <a:blip r:embed="rId6" cstate="print"/>
          <a:srcRect l="2865" t="2326" r="5478"/>
          <a:stretch>
            <a:fillRect/>
          </a:stretch>
        </p:blipFill>
        <p:spPr bwMode="auto">
          <a:xfrm>
            <a:off x="0" y="855101"/>
            <a:ext cx="5166519" cy="35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814" name="Прямая соединительная линия 813"/>
          <p:cNvCxnSpPr/>
          <p:nvPr/>
        </p:nvCxnSpPr>
        <p:spPr>
          <a:xfrm rot="16200000" flipH="1">
            <a:off x="1529972" y="4565240"/>
            <a:ext cx="7256951" cy="304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4408517"/>
            <a:ext cx="1033303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6" name="TextBox 845"/>
          <p:cNvSpPr txBox="1"/>
          <p:nvPr/>
        </p:nvSpPr>
        <p:spPr>
          <a:xfrm>
            <a:off x="0" y="1624673"/>
            <a:ext cx="88782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8" name="TextBox 817"/>
          <p:cNvSpPr txBox="1"/>
          <p:nvPr/>
        </p:nvSpPr>
        <p:spPr>
          <a:xfrm>
            <a:off x="1695775" y="3055188"/>
            <a:ext cx="1035111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0" name="TextBox 809"/>
          <p:cNvSpPr txBox="1"/>
          <p:nvPr/>
        </p:nvSpPr>
        <p:spPr>
          <a:xfrm>
            <a:off x="2098877" y="1881205"/>
            <a:ext cx="81363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60" name="TextBox 859"/>
          <p:cNvSpPr txBox="1"/>
          <p:nvPr/>
        </p:nvSpPr>
        <p:spPr>
          <a:xfrm>
            <a:off x="162189" y="4104483"/>
            <a:ext cx="1218883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5" name="TextBox 814"/>
          <p:cNvSpPr txBox="1"/>
          <p:nvPr/>
        </p:nvSpPr>
        <p:spPr>
          <a:xfrm>
            <a:off x="894618" y="1009907"/>
            <a:ext cx="3667044" cy="27427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6283" tIns="43173" rIns="86283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34720">
              <a:defRPr/>
            </a:pPr>
            <a:r>
              <a:rPr lang="ru-RU" sz="1200" dirty="0" smtClean="0">
                <a:solidFill>
                  <a:prstClr val="black"/>
                </a:solidFill>
              </a:rPr>
              <a:t>05.00 </a:t>
            </a:r>
            <a:r>
              <a:rPr lang="ru-RU" sz="1200" dirty="0">
                <a:solidFill>
                  <a:prstClr val="black"/>
                </a:solidFill>
              </a:rPr>
              <a:t>(мест.) </a:t>
            </a:r>
            <a:r>
              <a:rPr lang="ru-RU" sz="1200" dirty="0" smtClean="0">
                <a:solidFill>
                  <a:prstClr val="black"/>
                </a:solidFill>
              </a:rPr>
              <a:t>02.03.2021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835" name="TextBox 834"/>
          <p:cNvSpPr txBox="1"/>
          <p:nvPr/>
        </p:nvSpPr>
        <p:spPr>
          <a:xfrm>
            <a:off x="801" y="5389582"/>
            <a:ext cx="86752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36" name="TextBox 835"/>
          <p:cNvSpPr txBox="1"/>
          <p:nvPr/>
        </p:nvSpPr>
        <p:spPr>
          <a:xfrm>
            <a:off x="1614513" y="6669801"/>
            <a:ext cx="91685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38" name="TextBox 837"/>
          <p:cNvSpPr txBox="1"/>
          <p:nvPr/>
        </p:nvSpPr>
        <p:spPr>
          <a:xfrm>
            <a:off x="2099350" y="5162801"/>
            <a:ext cx="69538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203270" y="7769883"/>
            <a:ext cx="1370708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6619613" y="6669801"/>
            <a:ext cx="113005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7345823" y="5011612"/>
            <a:ext cx="705438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43" name="TextBox 842"/>
          <p:cNvSpPr txBox="1"/>
          <p:nvPr/>
        </p:nvSpPr>
        <p:spPr>
          <a:xfrm>
            <a:off x="5247236" y="7758816"/>
            <a:ext cx="127918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1" name="TextBox 810"/>
          <p:cNvSpPr txBox="1"/>
          <p:nvPr/>
        </p:nvSpPr>
        <p:spPr>
          <a:xfrm>
            <a:off x="5247236" y="2086607"/>
            <a:ext cx="726435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7" name="TextBox 816"/>
          <p:cNvSpPr txBox="1"/>
          <p:nvPr/>
        </p:nvSpPr>
        <p:spPr>
          <a:xfrm>
            <a:off x="6861536" y="3055188"/>
            <a:ext cx="113005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20" name="TextBox 819"/>
          <p:cNvSpPr txBox="1"/>
          <p:nvPr/>
        </p:nvSpPr>
        <p:spPr>
          <a:xfrm>
            <a:off x="5408667" y="4104483"/>
            <a:ext cx="127918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21" name="TextBox 820"/>
          <p:cNvSpPr txBox="1"/>
          <p:nvPr/>
        </p:nvSpPr>
        <p:spPr>
          <a:xfrm>
            <a:off x="5842903" y="1026099"/>
            <a:ext cx="3667044" cy="27427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6283" tIns="43173" rIns="86283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34720">
              <a:defRPr/>
            </a:pPr>
            <a:r>
              <a:rPr lang="ru-RU" sz="1200" dirty="0" smtClean="0">
                <a:solidFill>
                  <a:prstClr val="black"/>
                </a:solidFill>
              </a:rPr>
              <a:t>08.00 </a:t>
            </a:r>
            <a:r>
              <a:rPr lang="ru-RU" sz="1200" dirty="0">
                <a:solidFill>
                  <a:prstClr val="black"/>
                </a:solidFill>
              </a:rPr>
              <a:t>(мест.) </a:t>
            </a:r>
            <a:r>
              <a:rPr lang="ru-RU" sz="1200" dirty="0" smtClean="0">
                <a:solidFill>
                  <a:prstClr val="black"/>
                </a:solidFill>
              </a:rPr>
              <a:t>02.03.2021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822" name="TextBox 821"/>
          <p:cNvSpPr txBox="1"/>
          <p:nvPr/>
        </p:nvSpPr>
        <p:spPr>
          <a:xfrm>
            <a:off x="5938804" y="4477725"/>
            <a:ext cx="3667044" cy="27427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6283" tIns="43173" rIns="86283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34720">
              <a:defRPr/>
            </a:pPr>
            <a:r>
              <a:rPr lang="ru-RU" sz="1200" dirty="0" smtClean="0">
                <a:solidFill>
                  <a:prstClr val="black"/>
                </a:solidFill>
              </a:rPr>
              <a:t>20.00 </a:t>
            </a:r>
            <a:r>
              <a:rPr lang="ru-RU" sz="1200" dirty="0">
                <a:solidFill>
                  <a:prstClr val="black"/>
                </a:solidFill>
              </a:rPr>
              <a:t>(мест.) </a:t>
            </a:r>
            <a:r>
              <a:rPr lang="ru-RU" sz="1200" dirty="0" smtClean="0">
                <a:solidFill>
                  <a:prstClr val="black"/>
                </a:solidFill>
              </a:rPr>
              <a:t>02.03.2021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823" name="TextBox 822"/>
          <p:cNvSpPr txBox="1"/>
          <p:nvPr/>
        </p:nvSpPr>
        <p:spPr>
          <a:xfrm>
            <a:off x="894617" y="4471548"/>
            <a:ext cx="3667044" cy="27427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6283" tIns="43173" rIns="86283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34720">
              <a:defRPr/>
            </a:pPr>
            <a:r>
              <a:rPr lang="ru-RU" sz="1200" dirty="0" smtClean="0">
                <a:solidFill>
                  <a:prstClr val="black"/>
                </a:solidFill>
              </a:rPr>
              <a:t>13.00 </a:t>
            </a:r>
            <a:r>
              <a:rPr lang="ru-RU" sz="1200" dirty="0">
                <a:solidFill>
                  <a:prstClr val="black"/>
                </a:solidFill>
              </a:rPr>
              <a:t>(мест.) </a:t>
            </a:r>
            <a:r>
              <a:rPr lang="ru-RU" sz="1200" dirty="0" smtClean="0">
                <a:solidFill>
                  <a:prstClr val="black"/>
                </a:solidFill>
              </a:rPr>
              <a:t>02.03.2021</a:t>
            </a:r>
          </a:p>
        </p:txBody>
      </p:sp>
      <p:sp>
        <p:nvSpPr>
          <p:cNvPr id="432" name="Text Box 2"/>
          <p:cNvSpPr txBox="1">
            <a:spLocks noChangeArrowheads="1"/>
          </p:cNvSpPr>
          <p:nvPr/>
        </p:nvSpPr>
        <p:spPr bwMode="auto">
          <a:xfrm>
            <a:off x="0" y="1"/>
            <a:ext cx="10331245" cy="910207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689" tIns="36849" rIns="73689" bIns="36849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sz="1600" dirty="0"/>
              <a:t>ПРОГНОЗ </a:t>
            </a:r>
            <a:r>
              <a:rPr lang="ru-RU" sz="1600" dirty="0">
                <a:solidFill>
                  <a:srgbClr val="FFFFFF"/>
                </a:solidFill>
              </a:rPr>
              <a:t> ТЕМПЕРАТОРУНОГО ФОНА </a:t>
            </a:r>
            <a:r>
              <a:rPr lang="ru-RU" sz="1600" dirty="0"/>
              <a:t>НА ТЕРРИТОРИИ</a:t>
            </a:r>
          </a:p>
          <a:p>
            <a:pPr>
              <a:defRPr/>
            </a:pPr>
            <a:r>
              <a:rPr lang="ru-RU" sz="1600" dirty="0"/>
              <a:t>ОРЕНБУРГСКОЙ  ОБЛАСТИ  НА </a:t>
            </a:r>
            <a:r>
              <a:rPr lang="ru-RU" sz="1600" dirty="0" smtClean="0"/>
              <a:t>02.03.2021</a:t>
            </a:r>
            <a:endParaRPr lang="ru-RU" sz="1600" dirty="0"/>
          </a:p>
        </p:txBody>
      </p:sp>
      <p:sp>
        <p:nvSpPr>
          <p:cNvPr id="431" name="TextBox 430"/>
          <p:cNvSpPr txBox="1"/>
          <p:nvPr/>
        </p:nvSpPr>
        <p:spPr>
          <a:xfrm>
            <a:off x="7345827" y="1925177"/>
            <a:ext cx="81363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5166519" y="5045099"/>
            <a:ext cx="905435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200" dirty="0">
              <a:solidFill>
                <a:prstClr val="white"/>
              </a:solidFill>
            </a:endParaRPr>
          </a:p>
        </p:txBody>
      </p:sp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2544" y="5681667"/>
            <a:ext cx="243975" cy="2215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2544" y="2168156"/>
            <a:ext cx="243975" cy="2215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89063" y="2168156"/>
            <a:ext cx="243975" cy="2215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89063" y="5761476"/>
            <a:ext cx="243975" cy="2217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68" name="Picture 76"/>
          <p:cNvPicPr>
            <a:picLocks noChangeAspect="1" noChangeArrowheads="1"/>
          </p:cNvPicPr>
          <p:nvPr/>
        </p:nvPicPr>
        <p:blipFill>
          <a:blip r:embed="rId3" cstate="print"/>
          <a:srcRect l="5333" t="-2222" r="9334"/>
          <a:stretch>
            <a:fillRect/>
          </a:stretch>
        </p:blipFill>
        <p:spPr bwMode="auto">
          <a:xfrm>
            <a:off x="5166519" y="4275502"/>
            <a:ext cx="5166519" cy="3933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8267" name="Picture 75"/>
          <p:cNvPicPr>
            <a:picLocks noChangeAspect="1" noChangeArrowheads="1"/>
          </p:cNvPicPr>
          <p:nvPr/>
        </p:nvPicPr>
        <p:blipFill>
          <a:blip r:embed="rId4" cstate="print"/>
          <a:srcRect l="7234" t="2174" r="6038"/>
          <a:stretch>
            <a:fillRect/>
          </a:stretch>
        </p:blipFill>
        <p:spPr bwMode="auto">
          <a:xfrm>
            <a:off x="0" y="4361013"/>
            <a:ext cx="5166519" cy="3847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8266" name="Picture 74"/>
          <p:cNvPicPr>
            <a:picLocks noChangeAspect="1" noChangeArrowheads="1"/>
          </p:cNvPicPr>
          <p:nvPr/>
        </p:nvPicPr>
        <p:blipFill>
          <a:blip r:embed="rId5" cstate="print"/>
          <a:srcRect l="5433" t="2273" r="3566"/>
          <a:stretch>
            <a:fillRect/>
          </a:stretch>
        </p:blipFill>
        <p:spPr bwMode="auto">
          <a:xfrm>
            <a:off x="4924339" y="769591"/>
            <a:ext cx="5408699" cy="367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8265" name="Picture 73"/>
          <p:cNvPicPr>
            <a:picLocks noChangeAspect="1" noChangeArrowheads="1"/>
          </p:cNvPicPr>
          <p:nvPr/>
        </p:nvPicPr>
        <p:blipFill>
          <a:blip r:embed="rId6" cstate="print"/>
          <a:srcRect l="13254" t="2240" r="9639" b="3681"/>
          <a:stretch>
            <a:fillRect/>
          </a:stretch>
        </p:blipFill>
        <p:spPr bwMode="auto">
          <a:xfrm>
            <a:off x="0" y="855101"/>
            <a:ext cx="5166519" cy="35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814" name="Прямая соединительная линия 813"/>
          <p:cNvCxnSpPr>
            <a:stCxn id="432" idx="2"/>
          </p:cNvCxnSpPr>
          <p:nvPr/>
        </p:nvCxnSpPr>
        <p:spPr>
          <a:xfrm rot="5400000">
            <a:off x="1522736" y="4561592"/>
            <a:ext cx="7291155" cy="3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4408517"/>
            <a:ext cx="1033303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6" name="TextBox 845"/>
          <p:cNvSpPr txBox="1"/>
          <p:nvPr/>
        </p:nvSpPr>
        <p:spPr>
          <a:xfrm>
            <a:off x="796" y="1925177"/>
            <a:ext cx="88782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8" name="TextBox 817"/>
          <p:cNvSpPr txBox="1"/>
          <p:nvPr/>
        </p:nvSpPr>
        <p:spPr>
          <a:xfrm>
            <a:off x="1615061" y="3121762"/>
            <a:ext cx="1035111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0" name="TextBox 809"/>
          <p:cNvSpPr txBox="1"/>
          <p:nvPr/>
        </p:nvSpPr>
        <p:spPr>
          <a:xfrm>
            <a:off x="2099350" y="1925177"/>
            <a:ext cx="81363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60" name="TextBox 859"/>
          <p:cNvSpPr txBox="1"/>
          <p:nvPr/>
        </p:nvSpPr>
        <p:spPr>
          <a:xfrm>
            <a:off x="162189" y="4104483"/>
            <a:ext cx="1218883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5" name="TextBox 814"/>
          <p:cNvSpPr txBox="1"/>
          <p:nvPr/>
        </p:nvSpPr>
        <p:spPr>
          <a:xfrm>
            <a:off x="894618" y="983780"/>
            <a:ext cx="3667044" cy="27427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6283" tIns="43173" rIns="86283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34720">
              <a:defRPr/>
            </a:pPr>
            <a:r>
              <a:rPr lang="ru-RU" sz="1200" dirty="0" smtClean="0">
                <a:solidFill>
                  <a:prstClr val="black"/>
                </a:solidFill>
              </a:rPr>
              <a:t>13.00 </a:t>
            </a:r>
            <a:r>
              <a:rPr lang="ru-RU" sz="1200" dirty="0">
                <a:solidFill>
                  <a:prstClr val="black"/>
                </a:solidFill>
              </a:rPr>
              <a:t>(мест.) </a:t>
            </a:r>
            <a:r>
              <a:rPr lang="ru-RU" sz="1200" dirty="0" smtClean="0">
                <a:solidFill>
                  <a:prstClr val="black"/>
                </a:solidFill>
              </a:rPr>
              <a:t>02.03.2021</a:t>
            </a:r>
          </a:p>
        </p:txBody>
      </p:sp>
      <p:sp>
        <p:nvSpPr>
          <p:cNvPr id="835" name="TextBox 834"/>
          <p:cNvSpPr txBox="1"/>
          <p:nvPr/>
        </p:nvSpPr>
        <p:spPr>
          <a:xfrm>
            <a:off x="0" y="5216120"/>
            <a:ext cx="86752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36" name="TextBox 835"/>
          <p:cNvSpPr txBox="1"/>
          <p:nvPr/>
        </p:nvSpPr>
        <p:spPr>
          <a:xfrm>
            <a:off x="1533786" y="6584290"/>
            <a:ext cx="91685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38" name="TextBox 837"/>
          <p:cNvSpPr txBox="1"/>
          <p:nvPr/>
        </p:nvSpPr>
        <p:spPr>
          <a:xfrm>
            <a:off x="2099350" y="5162801"/>
            <a:ext cx="69538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10364" y="7816426"/>
            <a:ext cx="1370708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6538885" y="6755311"/>
            <a:ext cx="113005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7426539" y="5153778"/>
            <a:ext cx="705438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43" name="TextBox 842"/>
          <p:cNvSpPr txBox="1"/>
          <p:nvPr/>
        </p:nvSpPr>
        <p:spPr>
          <a:xfrm>
            <a:off x="5315630" y="7874329"/>
            <a:ext cx="127918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1" name="TextBox 810"/>
          <p:cNvSpPr txBox="1"/>
          <p:nvPr/>
        </p:nvSpPr>
        <p:spPr>
          <a:xfrm>
            <a:off x="5166521" y="2167322"/>
            <a:ext cx="726435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7" name="TextBox 816"/>
          <p:cNvSpPr txBox="1"/>
          <p:nvPr/>
        </p:nvSpPr>
        <p:spPr>
          <a:xfrm>
            <a:off x="6780821" y="3055188"/>
            <a:ext cx="113005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20" name="TextBox 819"/>
          <p:cNvSpPr txBox="1"/>
          <p:nvPr/>
        </p:nvSpPr>
        <p:spPr>
          <a:xfrm>
            <a:off x="5408667" y="4023767"/>
            <a:ext cx="127918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21" name="TextBox 820"/>
          <p:cNvSpPr txBox="1"/>
          <p:nvPr/>
        </p:nvSpPr>
        <p:spPr>
          <a:xfrm>
            <a:off x="5842903" y="1028325"/>
            <a:ext cx="3667044" cy="27427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6283" tIns="43173" rIns="86283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34720">
              <a:defRPr/>
            </a:pPr>
            <a:r>
              <a:rPr lang="ru-RU" sz="1200" dirty="0" smtClean="0">
                <a:solidFill>
                  <a:prstClr val="black"/>
                </a:solidFill>
              </a:rPr>
              <a:t>15.00 </a:t>
            </a:r>
            <a:r>
              <a:rPr lang="ru-RU" sz="1200" dirty="0">
                <a:solidFill>
                  <a:prstClr val="black"/>
                </a:solidFill>
              </a:rPr>
              <a:t>(мест.) </a:t>
            </a:r>
            <a:r>
              <a:rPr lang="ru-RU" sz="1200" dirty="0" smtClean="0">
                <a:solidFill>
                  <a:prstClr val="black"/>
                </a:solidFill>
              </a:rPr>
              <a:t>02.03.2021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822" name="TextBox 821"/>
          <p:cNvSpPr txBox="1"/>
          <p:nvPr/>
        </p:nvSpPr>
        <p:spPr>
          <a:xfrm>
            <a:off x="5938804" y="4477725"/>
            <a:ext cx="3667044" cy="27427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6283" tIns="43173" rIns="86283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34720">
              <a:defRPr/>
            </a:pPr>
            <a:r>
              <a:rPr lang="ru-RU" sz="1200" dirty="0" smtClean="0">
                <a:solidFill>
                  <a:prstClr val="black"/>
                </a:solidFill>
              </a:rPr>
              <a:t>19.00 </a:t>
            </a:r>
            <a:r>
              <a:rPr lang="ru-RU" sz="1200" dirty="0">
                <a:solidFill>
                  <a:prstClr val="black"/>
                </a:solidFill>
              </a:rPr>
              <a:t>(мест.) </a:t>
            </a:r>
            <a:r>
              <a:rPr lang="ru-RU" sz="1200" dirty="0" smtClean="0">
                <a:solidFill>
                  <a:prstClr val="black"/>
                </a:solidFill>
              </a:rPr>
              <a:t>02.03.2021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823" name="TextBox 822"/>
          <p:cNvSpPr txBox="1"/>
          <p:nvPr/>
        </p:nvSpPr>
        <p:spPr>
          <a:xfrm>
            <a:off x="894617" y="4471548"/>
            <a:ext cx="3667044" cy="27427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6283" tIns="43173" rIns="86283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34720">
              <a:defRPr/>
            </a:pPr>
            <a:r>
              <a:rPr lang="ru-RU" sz="1200" dirty="0" smtClean="0">
                <a:solidFill>
                  <a:prstClr val="black"/>
                </a:solidFill>
              </a:rPr>
              <a:t>17.00 </a:t>
            </a:r>
            <a:r>
              <a:rPr lang="ru-RU" sz="1200" dirty="0">
                <a:solidFill>
                  <a:prstClr val="black"/>
                </a:solidFill>
              </a:rPr>
              <a:t>(мест.) </a:t>
            </a:r>
            <a:r>
              <a:rPr lang="ru-RU" sz="1200" dirty="0" smtClean="0">
                <a:solidFill>
                  <a:prstClr val="black"/>
                </a:solidFill>
              </a:rPr>
              <a:t>02.03.2021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432" name="Text Box 2"/>
          <p:cNvSpPr txBox="1">
            <a:spLocks noChangeArrowheads="1"/>
          </p:cNvSpPr>
          <p:nvPr/>
        </p:nvSpPr>
        <p:spPr bwMode="auto">
          <a:xfrm>
            <a:off x="0" y="1"/>
            <a:ext cx="10340214" cy="917808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689" tIns="36849" rIns="73689" bIns="36849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sz="1600" dirty="0"/>
              <a:t>ПРОГНОЗ </a:t>
            </a:r>
            <a:r>
              <a:rPr lang="ru-RU" sz="1600" dirty="0">
                <a:solidFill>
                  <a:srgbClr val="FFFFFF"/>
                </a:solidFill>
              </a:rPr>
              <a:t> ПОРЫВОВ ВЕТРА </a:t>
            </a:r>
            <a:r>
              <a:rPr lang="ru-RU" sz="1600" dirty="0"/>
              <a:t>НА ТЕРРИТОРИИ</a:t>
            </a:r>
          </a:p>
          <a:p>
            <a:pPr>
              <a:defRPr/>
            </a:pPr>
            <a:r>
              <a:rPr lang="ru-RU" sz="1600" dirty="0"/>
              <a:t>ОРЕНБУРГСКОЙ  ОБЛАСТИ  НА </a:t>
            </a:r>
            <a:r>
              <a:rPr lang="ru-RU" sz="1600" dirty="0" smtClean="0"/>
              <a:t>02.03.2021</a:t>
            </a:r>
            <a:endParaRPr lang="ru-RU" sz="1600" dirty="0"/>
          </a:p>
        </p:txBody>
      </p:sp>
      <p:sp>
        <p:nvSpPr>
          <p:cNvPr id="431" name="TextBox 430"/>
          <p:cNvSpPr txBox="1"/>
          <p:nvPr/>
        </p:nvSpPr>
        <p:spPr>
          <a:xfrm>
            <a:off x="7265112" y="1763747"/>
            <a:ext cx="81363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5166519" y="5130609"/>
            <a:ext cx="905435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200" dirty="0">
              <a:solidFill>
                <a:prstClr val="white"/>
              </a:solidFill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4339" y="2531098"/>
            <a:ext cx="242180" cy="1890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4339" y="6318242"/>
            <a:ext cx="242180" cy="1890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85476" y="6046509"/>
            <a:ext cx="247562" cy="193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85476" y="2489292"/>
            <a:ext cx="247562" cy="1932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6" name="Picture 76"/>
          <p:cNvPicPr>
            <a:picLocks noChangeAspect="1" noChangeArrowheads="1"/>
          </p:cNvPicPr>
          <p:nvPr/>
        </p:nvPicPr>
        <p:blipFill>
          <a:blip r:embed="rId3" cstate="print"/>
          <a:srcRect l="7692" r="8975" b="5928"/>
          <a:stretch>
            <a:fillRect/>
          </a:stretch>
        </p:blipFill>
        <p:spPr bwMode="auto">
          <a:xfrm>
            <a:off x="5085793" y="4361013"/>
            <a:ext cx="5247245" cy="3847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10315" name="Picture 75"/>
          <p:cNvPicPr>
            <a:picLocks noChangeAspect="1" noChangeArrowheads="1"/>
          </p:cNvPicPr>
          <p:nvPr/>
        </p:nvPicPr>
        <p:blipFill>
          <a:blip r:embed="rId4" cstate="print"/>
          <a:srcRect l="5745" r="2342" b="4929"/>
          <a:stretch>
            <a:fillRect/>
          </a:stretch>
        </p:blipFill>
        <p:spPr bwMode="auto">
          <a:xfrm>
            <a:off x="0" y="4361013"/>
            <a:ext cx="5166519" cy="3847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10314" name="Picture 74"/>
          <p:cNvPicPr>
            <a:picLocks noChangeAspect="1" noChangeArrowheads="1"/>
          </p:cNvPicPr>
          <p:nvPr/>
        </p:nvPicPr>
        <p:blipFill>
          <a:blip r:embed="rId5" cstate="print"/>
          <a:srcRect l="5333" t="382" r="6667" b="3670"/>
          <a:stretch>
            <a:fillRect/>
          </a:stretch>
        </p:blipFill>
        <p:spPr bwMode="auto">
          <a:xfrm>
            <a:off x="5005066" y="855101"/>
            <a:ext cx="5327973" cy="3591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10313" name="Picture 73"/>
          <p:cNvPicPr>
            <a:picLocks noChangeAspect="1" noChangeArrowheads="1"/>
          </p:cNvPicPr>
          <p:nvPr/>
        </p:nvPicPr>
        <p:blipFill>
          <a:blip r:embed="rId6" cstate="print"/>
          <a:srcRect l="4055" r="9459" b="229"/>
          <a:stretch>
            <a:fillRect/>
          </a:stretch>
        </p:blipFill>
        <p:spPr bwMode="auto">
          <a:xfrm>
            <a:off x="0" y="769591"/>
            <a:ext cx="5166519" cy="3676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814" name="Прямая соединительная линия 813"/>
          <p:cNvCxnSpPr>
            <a:stCxn id="432" idx="2"/>
          </p:cNvCxnSpPr>
          <p:nvPr/>
        </p:nvCxnSpPr>
        <p:spPr>
          <a:xfrm rot="16200000" flipH="1">
            <a:off x="1639493" y="4444834"/>
            <a:ext cx="7061228" cy="71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7" name="Прямая соединительная линия 836"/>
          <p:cNvCxnSpPr/>
          <p:nvPr/>
        </p:nvCxnSpPr>
        <p:spPr>
          <a:xfrm>
            <a:off x="0" y="4408517"/>
            <a:ext cx="1033303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6" name="TextBox 845"/>
          <p:cNvSpPr txBox="1"/>
          <p:nvPr/>
        </p:nvSpPr>
        <p:spPr>
          <a:xfrm>
            <a:off x="796" y="2167322"/>
            <a:ext cx="88782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8" name="TextBox 817"/>
          <p:cNvSpPr txBox="1"/>
          <p:nvPr/>
        </p:nvSpPr>
        <p:spPr>
          <a:xfrm>
            <a:off x="1615061" y="3121762"/>
            <a:ext cx="1035111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0" name="TextBox 809"/>
          <p:cNvSpPr txBox="1"/>
          <p:nvPr/>
        </p:nvSpPr>
        <p:spPr>
          <a:xfrm>
            <a:off x="2180066" y="1761069"/>
            <a:ext cx="81363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60" name="TextBox 859"/>
          <p:cNvSpPr txBox="1"/>
          <p:nvPr/>
        </p:nvSpPr>
        <p:spPr>
          <a:xfrm>
            <a:off x="514856" y="4012939"/>
            <a:ext cx="1218883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5" name="TextBox 814"/>
          <p:cNvSpPr txBox="1"/>
          <p:nvPr/>
        </p:nvSpPr>
        <p:spPr>
          <a:xfrm>
            <a:off x="894618" y="957655"/>
            <a:ext cx="3667044" cy="27427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6283" tIns="43173" rIns="86283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34720">
              <a:defRPr/>
            </a:pPr>
            <a:r>
              <a:rPr lang="ru-RU" sz="1200" dirty="0" smtClean="0">
                <a:solidFill>
                  <a:prstClr val="black"/>
                </a:solidFill>
              </a:rPr>
              <a:t>11.00 </a:t>
            </a:r>
            <a:r>
              <a:rPr lang="ru-RU" sz="1200" dirty="0">
                <a:solidFill>
                  <a:prstClr val="black"/>
                </a:solidFill>
              </a:rPr>
              <a:t>(мест.) </a:t>
            </a:r>
            <a:r>
              <a:rPr lang="ru-RU" sz="1200" dirty="0" smtClean="0">
                <a:solidFill>
                  <a:prstClr val="black"/>
                </a:solidFill>
              </a:rPr>
              <a:t>02.03.2021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835" name="TextBox 834"/>
          <p:cNvSpPr txBox="1"/>
          <p:nvPr/>
        </p:nvSpPr>
        <p:spPr>
          <a:xfrm>
            <a:off x="0" y="5472652"/>
            <a:ext cx="86752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36" name="TextBox 835"/>
          <p:cNvSpPr txBox="1"/>
          <p:nvPr/>
        </p:nvSpPr>
        <p:spPr>
          <a:xfrm>
            <a:off x="1695776" y="6606647"/>
            <a:ext cx="91685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38" name="TextBox 837"/>
          <p:cNvSpPr txBox="1"/>
          <p:nvPr/>
        </p:nvSpPr>
        <p:spPr>
          <a:xfrm>
            <a:off x="2180064" y="5476638"/>
            <a:ext cx="69538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39" name="TextBox 838"/>
          <p:cNvSpPr txBox="1"/>
          <p:nvPr/>
        </p:nvSpPr>
        <p:spPr>
          <a:xfrm>
            <a:off x="162190" y="7830064"/>
            <a:ext cx="1370708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41" name="TextBox 840"/>
          <p:cNvSpPr txBox="1"/>
          <p:nvPr/>
        </p:nvSpPr>
        <p:spPr>
          <a:xfrm>
            <a:off x="6861536" y="6525933"/>
            <a:ext cx="113005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42" name="TextBox 841"/>
          <p:cNvSpPr txBox="1"/>
          <p:nvPr/>
        </p:nvSpPr>
        <p:spPr>
          <a:xfrm>
            <a:off x="7345824" y="5315208"/>
            <a:ext cx="705438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43" name="TextBox 842"/>
          <p:cNvSpPr txBox="1"/>
          <p:nvPr/>
        </p:nvSpPr>
        <p:spPr>
          <a:xfrm>
            <a:off x="5203310" y="7830580"/>
            <a:ext cx="127918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1" name="TextBox 810"/>
          <p:cNvSpPr txBox="1"/>
          <p:nvPr/>
        </p:nvSpPr>
        <p:spPr>
          <a:xfrm>
            <a:off x="5247247" y="1453652"/>
            <a:ext cx="726435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17" name="TextBox 816"/>
          <p:cNvSpPr txBox="1"/>
          <p:nvPr/>
        </p:nvSpPr>
        <p:spPr>
          <a:xfrm>
            <a:off x="6861536" y="3135903"/>
            <a:ext cx="113005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Оренбург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20" name="TextBox 819"/>
          <p:cNvSpPr txBox="1"/>
          <p:nvPr/>
        </p:nvSpPr>
        <p:spPr>
          <a:xfrm>
            <a:off x="5518660" y="4048682"/>
            <a:ext cx="1279187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Республика Казахстан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21" name="TextBox 820"/>
          <p:cNvSpPr txBox="1"/>
          <p:nvPr/>
        </p:nvSpPr>
        <p:spPr>
          <a:xfrm>
            <a:off x="5842903" y="1002200"/>
            <a:ext cx="3667044" cy="27427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6283" tIns="43173" rIns="86283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34720">
              <a:defRPr/>
            </a:pPr>
            <a:r>
              <a:rPr lang="ru-RU" sz="1200" dirty="0" smtClean="0">
                <a:solidFill>
                  <a:prstClr val="black"/>
                </a:solidFill>
              </a:rPr>
              <a:t>14.00 </a:t>
            </a:r>
            <a:r>
              <a:rPr lang="ru-RU" sz="1200" dirty="0">
                <a:solidFill>
                  <a:prstClr val="black"/>
                </a:solidFill>
              </a:rPr>
              <a:t>(мест.) </a:t>
            </a:r>
            <a:r>
              <a:rPr lang="ru-RU" sz="1200" dirty="0" smtClean="0">
                <a:solidFill>
                  <a:prstClr val="black"/>
                </a:solidFill>
              </a:rPr>
              <a:t>02.03.2021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822" name="TextBox 821"/>
          <p:cNvSpPr txBox="1"/>
          <p:nvPr/>
        </p:nvSpPr>
        <p:spPr>
          <a:xfrm>
            <a:off x="5938804" y="4477725"/>
            <a:ext cx="3667044" cy="27427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6283" tIns="43173" rIns="86283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34720">
              <a:defRPr/>
            </a:pPr>
            <a:r>
              <a:rPr lang="ru-RU" sz="1200" dirty="0" smtClean="0">
                <a:solidFill>
                  <a:prstClr val="black"/>
                </a:solidFill>
              </a:rPr>
              <a:t>20.00 </a:t>
            </a:r>
            <a:r>
              <a:rPr lang="ru-RU" sz="1200" dirty="0">
                <a:solidFill>
                  <a:prstClr val="black"/>
                </a:solidFill>
              </a:rPr>
              <a:t>(мест.) </a:t>
            </a:r>
            <a:r>
              <a:rPr lang="ru-RU" sz="1200" dirty="0" smtClean="0">
                <a:solidFill>
                  <a:prstClr val="black"/>
                </a:solidFill>
              </a:rPr>
              <a:t>02.03.2021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823" name="TextBox 822"/>
          <p:cNvSpPr txBox="1"/>
          <p:nvPr/>
        </p:nvSpPr>
        <p:spPr>
          <a:xfrm>
            <a:off x="894617" y="4471548"/>
            <a:ext cx="3667044" cy="27427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lIns="86283" tIns="43173" rIns="86283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434720">
              <a:defRPr/>
            </a:pPr>
            <a:r>
              <a:rPr lang="ru-RU" sz="1200" dirty="0" smtClean="0">
                <a:solidFill>
                  <a:prstClr val="black"/>
                </a:solidFill>
              </a:rPr>
              <a:t>17.00 </a:t>
            </a:r>
            <a:r>
              <a:rPr lang="ru-RU" sz="1200" dirty="0">
                <a:solidFill>
                  <a:prstClr val="black"/>
                </a:solidFill>
              </a:rPr>
              <a:t>(мест.) </a:t>
            </a:r>
            <a:r>
              <a:rPr lang="ru-RU" sz="1200" dirty="0" smtClean="0">
                <a:solidFill>
                  <a:prstClr val="black"/>
                </a:solidFill>
              </a:rPr>
              <a:t>02.03.2021</a:t>
            </a:r>
            <a:endParaRPr lang="ru-RU" sz="1200" dirty="0">
              <a:solidFill>
                <a:prstClr val="black"/>
              </a:solidFill>
            </a:endParaRPr>
          </a:p>
        </p:txBody>
      </p:sp>
      <p:sp>
        <p:nvSpPr>
          <p:cNvPr id="432" name="Text Box 2"/>
          <p:cNvSpPr txBox="1">
            <a:spLocks noChangeArrowheads="1"/>
          </p:cNvSpPr>
          <p:nvPr/>
        </p:nvSpPr>
        <p:spPr bwMode="auto">
          <a:xfrm>
            <a:off x="0" y="1"/>
            <a:ext cx="10333038" cy="917808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3689" tIns="36849" rIns="73689" bIns="36849" anchor="ctr"/>
          <a:lstStyle>
            <a:defPPr>
              <a:defRPr lang="ru-RU"/>
            </a:defPPr>
            <a:lvl1pPr algn="ctr" defTabSz="778206">
              <a:defRPr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 marL="389626" defTabSz="779252">
              <a:defRPr sz="1500"/>
            </a:lvl2pPr>
            <a:lvl3pPr marL="779252" defTabSz="779252">
              <a:defRPr sz="1500"/>
            </a:lvl3pPr>
            <a:lvl4pPr marL="1168878" defTabSz="779252">
              <a:defRPr sz="1500"/>
            </a:lvl4pPr>
            <a:lvl5pPr marL="1558503" defTabSz="779252">
              <a:defRPr sz="1500"/>
            </a:lvl5pPr>
            <a:lvl6pPr marL="1948129" defTabSz="779252">
              <a:defRPr sz="1500"/>
            </a:lvl6pPr>
            <a:lvl7pPr marL="2337755" defTabSz="779252">
              <a:defRPr sz="1500"/>
            </a:lvl7pPr>
            <a:lvl8pPr marL="2727381" defTabSz="779252">
              <a:defRPr sz="1500"/>
            </a:lvl8pPr>
            <a:lvl9pPr marL="3117007" defTabSz="779252">
              <a:defRPr sz="1500"/>
            </a:lvl9pPr>
          </a:lstStyle>
          <a:p>
            <a:pPr>
              <a:defRPr/>
            </a:pPr>
            <a:r>
              <a:rPr lang="ru-RU" sz="1600" dirty="0"/>
              <a:t>ПРОГНОЗ </a:t>
            </a:r>
            <a:r>
              <a:rPr lang="ru-RU" sz="1600" dirty="0">
                <a:solidFill>
                  <a:srgbClr val="FFFFFF"/>
                </a:solidFill>
              </a:rPr>
              <a:t> ВЫПАДЕНИЯ ОСАДКОВ </a:t>
            </a:r>
            <a:r>
              <a:rPr lang="ru-RU" sz="1600" dirty="0"/>
              <a:t>НА ТЕРРИТОРИИ</a:t>
            </a:r>
          </a:p>
          <a:p>
            <a:pPr>
              <a:defRPr/>
            </a:pPr>
            <a:r>
              <a:rPr lang="ru-RU" sz="1600" dirty="0"/>
              <a:t>ОРЕНБУРГСКОЙ  ОБЛАСТИ  НА </a:t>
            </a:r>
            <a:r>
              <a:rPr lang="ru-RU" sz="1600" dirty="0" smtClean="0"/>
              <a:t>02.03.2021</a:t>
            </a:r>
            <a:endParaRPr lang="ru-RU" sz="1600" dirty="0"/>
          </a:p>
        </p:txBody>
      </p:sp>
      <p:sp>
        <p:nvSpPr>
          <p:cNvPr id="431" name="TextBox 430"/>
          <p:cNvSpPr txBox="1"/>
          <p:nvPr/>
        </p:nvSpPr>
        <p:spPr>
          <a:xfrm>
            <a:off x="7265114" y="1987852"/>
            <a:ext cx="813639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Уфа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433" name="TextBox 432"/>
          <p:cNvSpPr txBox="1"/>
          <p:nvPr/>
        </p:nvSpPr>
        <p:spPr>
          <a:xfrm>
            <a:off x="5166519" y="5216120"/>
            <a:ext cx="905435" cy="194911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lIns="86300" tIns="43173" rIns="86300" bIns="43173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defTabSz="863412">
              <a:defRPr/>
            </a:pPr>
            <a:r>
              <a:rPr lang="ru-RU" dirty="0">
                <a:solidFill>
                  <a:prstClr val="white"/>
                </a:solidFill>
              </a:rPr>
              <a:t>Самара</a:t>
            </a:r>
            <a:endParaRPr lang="ru-RU" sz="1200" dirty="0">
              <a:solidFill>
                <a:prstClr val="white"/>
              </a:solidFill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4339" y="2086445"/>
            <a:ext cx="242180" cy="2297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90858" y="2086445"/>
            <a:ext cx="242180" cy="2297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90858" y="5681667"/>
            <a:ext cx="242180" cy="2297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4339" y="5681667"/>
            <a:ext cx="242180" cy="2297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</p:spTree>
  </p:cSld>
  <p:clrMapOvr>
    <a:masterClrMapping/>
  </p:clrMapOvr>
  <p:transition spd="slow" advClick="0" advTm="3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Text Box 2"/>
          <p:cNvSpPr txBox="1">
            <a:spLocks noChangeArrowheads="1"/>
          </p:cNvSpPr>
          <p:nvPr/>
        </p:nvSpPr>
        <p:spPr bwMode="auto">
          <a:xfrm>
            <a:off x="794" y="0"/>
            <a:ext cx="10331450" cy="827475"/>
          </a:xfrm>
          <a:prstGeom prst="rect">
            <a:avLst/>
          </a:prstGeom>
          <a:solidFill>
            <a:srgbClr val="204D84"/>
          </a:solidFill>
          <a:ln w="9525">
            <a:solidFill>
              <a:srgbClr val="204D84"/>
            </a:solidFill>
            <a:miter lim="800000"/>
            <a:headEnd/>
            <a:tailEnd/>
          </a:ln>
        </p:spPr>
        <p:txBody>
          <a:bodyPr lIns="32981" tIns="16491" rIns="32981" bIns="16491" anchor="ctr"/>
          <a:lstStyle>
            <a:defPPr>
              <a:defRPr lang="ru-RU"/>
            </a:defPPr>
            <a:lvl1pPr algn="ctr" defTabSz="685532">
              <a:lnSpc>
                <a:spcPct val="100000"/>
              </a:lnSpc>
              <a:spcBef>
                <a:spcPct val="0"/>
              </a:spcBef>
              <a:defRPr sz="140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defTabSz="734416">
              <a:defRPr/>
            </a:pPr>
            <a:r>
              <a:rPr lang="ru-RU" sz="1322" dirty="0"/>
              <a:t>ИНФОРМАЦИОННЫЕ МАТЕРИАЛЫ ПО ОСАДКАМ И ПОРЫВАМ ВЕТРА</a:t>
            </a:r>
          </a:p>
          <a:p>
            <a:pPr defTabSz="734416">
              <a:defRPr/>
            </a:pPr>
            <a:r>
              <a:rPr lang="ru-RU" sz="1322" dirty="0"/>
              <a:t> НА ТЕРРИТОРИИ ОРЕНБУРГСКОЙ ОБЛАСТИ</a:t>
            </a:r>
          </a:p>
          <a:p>
            <a:pPr defTabSz="734416">
              <a:defRPr/>
            </a:pPr>
            <a:r>
              <a:rPr lang="ru-RU" sz="1322" dirty="0"/>
              <a:t> (РИСК НАРУШЕНИЯ ЭЛЕКТРОСНАБЖЕНИЯ НА  </a:t>
            </a:r>
            <a:r>
              <a:rPr lang="ru-RU" sz="1322" dirty="0" smtClean="0"/>
              <a:t>02.03.2021</a:t>
            </a:r>
            <a:r>
              <a:rPr lang="ru-RU" sz="1322" dirty="0"/>
              <a:t>)</a:t>
            </a:r>
          </a:p>
        </p:txBody>
      </p:sp>
      <p:grpSp>
        <p:nvGrpSpPr>
          <p:cNvPr id="2" name="Группа 2"/>
          <p:cNvGrpSpPr>
            <a:grpSpLocks/>
          </p:cNvGrpSpPr>
          <p:nvPr/>
        </p:nvGrpSpPr>
        <p:grpSpPr bwMode="auto">
          <a:xfrm>
            <a:off x="795" y="827475"/>
            <a:ext cx="10779865" cy="7381488"/>
            <a:chOff x="255743" y="529327"/>
            <a:chExt cx="8973710" cy="6388175"/>
          </a:xfrm>
        </p:grpSpPr>
        <p:pic>
          <p:nvPicPr>
            <p:cNvPr id="12292" name="Picture 2" descr="C:\Users\30072\Desktop\Снимок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743" y="529327"/>
              <a:ext cx="8590623" cy="6388175"/>
            </a:xfrm>
            <a:prstGeom prst="rect">
              <a:avLst/>
            </a:prstGeom>
            <a:solidFill>
              <a:srgbClr val="92D050"/>
            </a:solidFill>
            <a:ln w="12700" algn="ctr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12293" name="AutoShape 3"/>
            <p:cNvSpPr>
              <a:spLocks noChangeAspect="1" noChangeArrowheads="1" noTextEdit="1"/>
            </p:cNvSpPr>
            <p:nvPr/>
          </p:nvSpPr>
          <p:spPr bwMode="auto">
            <a:xfrm>
              <a:off x="274283" y="684653"/>
              <a:ext cx="8617553" cy="6232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32647" tIns="66316" rIns="132647" bIns="66316"/>
            <a:lstStyle/>
            <a:p>
              <a:endParaRPr lang="ru-RU" sz="2356"/>
            </a:p>
          </p:txBody>
        </p:sp>
        <p:sp>
          <p:nvSpPr>
            <p:cNvPr id="12294" name="TextBox 199"/>
            <p:cNvSpPr txBox="1">
              <a:spLocks noChangeArrowheads="1"/>
            </p:cNvSpPr>
            <p:nvPr/>
          </p:nvSpPr>
          <p:spPr bwMode="auto">
            <a:xfrm>
              <a:off x="274303" y="6434434"/>
              <a:ext cx="1481142" cy="442627"/>
            </a:xfrm>
            <a:prstGeom prst="rect">
              <a:avLst/>
            </a:prstGeom>
            <a:solidFill>
              <a:schemeClr val="bg1">
                <a:alpha val="85097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64734" tIns="32367" rIns="64734" bIns="32367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r>
                <a:rPr lang="ru-RU" altLang="ru-RU" sz="565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16:00 </a:t>
              </a:r>
              <a:r>
                <a:rPr lang="ru-RU" altLang="ru-RU" sz="565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01.03.2021 </a:t>
              </a:r>
              <a:r>
                <a:rPr lang="ru-RU" altLang="ru-RU" sz="565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исп. ЦУКС ГУ МЧС по Оренбургской области</a:t>
              </a:r>
            </a:p>
            <a:p>
              <a:r>
                <a:rPr lang="ru-RU" altLang="ru-RU" sz="565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АРМ № 9 </a:t>
              </a:r>
              <a:r>
                <a:rPr lang="ru-RU" altLang="ru-RU" sz="565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Зыряева</a:t>
              </a:r>
              <a:r>
                <a:rPr lang="ru-RU" altLang="ru-RU" sz="565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Ю.С.</a:t>
              </a:r>
              <a:endParaRPr lang="ru-RU" altLang="ru-RU" sz="565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565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тел. ВЦСС: 3651-2419</a:t>
              </a:r>
            </a:p>
            <a:p>
              <a:r>
                <a:rPr lang="ru-RU" altLang="ru-RU" sz="565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использовались: АИУС РСЧС</a:t>
              </a:r>
            </a:p>
          </p:txBody>
        </p:sp>
        <p:sp>
          <p:nvSpPr>
            <p:cNvPr id="12295" name="Freeform 8"/>
            <p:cNvSpPr>
              <a:spLocks/>
            </p:cNvSpPr>
            <p:nvPr/>
          </p:nvSpPr>
          <p:spPr bwMode="auto">
            <a:xfrm>
              <a:off x="1170598" y="2582277"/>
              <a:ext cx="837754" cy="1176708"/>
            </a:xfrm>
            <a:custGeom>
              <a:avLst/>
              <a:gdLst>
                <a:gd name="T0" fmla="*/ 2147483646 w 598"/>
                <a:gd name="T1" fmla="*/ 2147483646 h 775"/>
                <a:gd name="T2" fmla="*/ 2147483646 w 598"/>
                <a:gd name="T3" fmla="*/ 2147483646 h 775"/>
                <a:gd name="T4" fmla="*/ 2147483646 w 598"/>
                <a:gd name="T5" fmla="*/ 2147483646 h 775"/>
                <a:gd name="T6" fmla="*/ 2147483646 w 598"/>
                <a:gd name="T7" fmla="*/ 2147483646 h 775"/>
                <a:gd name="T8" fmla="*/ 2147483646 w 598"/>
                <a:gd name="T9" fmla="*/ 2147483646 h 775"/>
                <a:gd name="T10" fmla="*/ 2147483646 w 598"/>
                <a:gd name="T11" fmla="*/ 2147483646 h 775"/>
                <a:gd name="T12" fmla="*/ 2147483646 w 598"/>
                <a:gd name="T13" fmla="*/ 2147483646 h 775"/>
                <a:gd name="T14" fmla="*/ 2147483646 w 598"/>
                <a:gd name="T15" fmla="*/ 2147483646 h 775"/>
                <a:gd name="T16" fmla="*/ 2147483646 w 598"/>
                <a:gd name="T17" fmla="*/ 2147483646 h 775"/>
                <a:gd name="T18" fmla="*/ 2147483646 w 598"/>
                <a:gd name="T19" fmla="*/ 2147483646 h 775"/>
                <a:gd name="T20" fmla="*/ 2147483646 w 598"/>
                <a:gd name="T21" fmla="*/ 2147483646 h 775"/>
                <a:gd name="T22" fmla="*/ 2147483646 w 598"/>
                <a:gd name="T23" fmla="*/ 2147483646 h 775"/>
                <a:gd name="T24" fmla="*/ 2147483646 w 598"/>
                <a:gd name="T25" fmla="*/ 2147483646 h 775"/>
                <a:gd name="T26" fmla="*/ 2147483646 w 598"/>
                <a:gd name="T27" fmla="*/ 2147483646 h 775"/>
                <a:gd name="T28" fmla="*/ 2147483646 w 598"/>
                <a:gd name="T29" fmla="*/ 2147483646 h 775"/>
                <a:gd name="T30" fmla="*/ 2147483646 w 598"/>
                <a:gd name="T31" fmla="*/ 2147483646 h 775"/>
                <a:gd name="T32" fmla="*/ 2147483646 w 598"/>
                <a:gd name="T33" fmla="*/ 2147483646 h 775"/>
                <a:gd name="T34" fmla="*/ 2147483646 w 598"/>
                <a:gd name="T35" fmla="*/ 2147483646 h 775"/>
                <a:gd name="T36" fmla="*/ 2147483646 w 598"/>
                <a:gd name="T37" fmla="*/ 2147483646 h 775"/>
                <a:gd name="T38" fmla="*/ 2147483646 w 598"/>
                <a:gd name="T39" fmla="*/ 2147483646 h 775"/>
                <a:gd name="T40" fmla="*/ 2147483646 w 598"/>
                <a:gd name="T41" fmla="*/ 2147483646 h 775"/>
                <a:gd name="T42" fmla="*/ 2147483646 w 598"/>
                <a:gd name="T43" fmla="*/ 2147483646 h 775"/>
                <a:gd name="T44" fmla="*/ 2147483646 w 598"/>
                <a:gd name="T45" fmla="*/ 2147483646 h 775"/>
                <a:gd name="T46" fmla="*/ 2147483646 w 598"/>
                <a:gd name="T47" fmla="*/ 2147483646 h 775"/>
                <a:gd name="T48" fmla="*/ 2147483646 w 598"/>
                <a:gd name="T49" fmla="*/ 2147483646 h 775"/>
                <a:gd name="T50" fmla="*/ 2147483646 w 598"/>
                <a:gd name="T51" fmla="*/ 2147483646 h 775"/>
                <a:gd name="T52" fmla="*/ 2147483646 w 598"/>
                <a:gd name="T53" fmla="*/ 2147483646 h 775"/>
                <a:gd name="T54" fmla="*/ 2147483646 w 598"/>
                <a:gd name="T55" fmla="*/ 2147483646 h 775"/>
                <a:gd name="T56" fmla="*/ 2147483646 w 598"/>
                <a:gd name="T57" fmla="*/ 2147483646 h 775"/>
                <a:gd name="T58" fmla="*/ 2147483646 w 598"/>
                <a:gd name="T59" fmla="*/ 2147483646 h 775"/>
                <a:gd name="T60" fmla="*/ 2147483646 w 598"/>
                <a:gd name="T61" fmla="*/ 2147483646 h 775"/>
                <a:gd name="T62" fmla="*/ 2147483646 w 598"/>
                <a:gd name="T63" fmla="*/ 2147483646 h 775"/>
                <a:gd name="T64" fmla="*/ 2147483646 w 598"/>
                <a:gd name="T65" fmla="*/ 2147483646 h 775"/>
                <a:gd name="T66" fmla="*/ 2147483646 w 598"/>
                <a:gd name="T67" fmla="*/ 2147483646 h 775"/>
                <a:gd name="T68" fmla="*/ 2147483646 w 598"/>
                <a:gd name="T69" fmla="*/ 2147483646 h 775"/>
                <a:gd name="T70" fmla="*/ 2147483646 w 598"/>
                <a:gd name="T71" fmla="*/ 2147483646 h 775"/>
                <a:gd name="T72" fmla="*/ 2147483646 w 598"/>
                <a:gd name="T73" fmla="*/ 2147483646 h 775"/>
                <a:gd name="T74" fmla="*/ 2147483646 w 598"/>
                <a:gd name="T75" fmla="*/ 2147483646 h 775"/>
                <a:gd name="T76" fmla="*/ 2147483646 w 598"/>
                <a:gd name="T77" fmla="*/ 2147483646 h 775"/>
                <a:gd name="T78" fmla="*/ 2147483646 w 598"/>
                <a:gd name="T79" fmla="*/ 2147483646 h 775"/>
                <a:gd name="T80" fmla="*/ 2147483646 w 598"/>
                <a:gd name="T81" fmla="*/ 2147483646 h 775"/>
                <a:gd name="T82" fmla="*/ 2147483646 w 598"/>
                <a:gd name="T83" fmla="*/ 2147483646 h 775"/>
                <a:gd name="T84" fmla="*/ 2147483646 w 598"/>
                <a:gd name="T85" fmla="*/ 2147483646 h 775"/>
                <a:gd name="T86" fmla="*/ 2147483646 w 598"/>
                <a:gd name="T87" fmla="*/ 2147483646 h 775"/>
                <a:gd name="T88" fmla="*/ 2147483646 w 598"/>
                <a:gd name="T89" fmla="*/ 2147483646 h 775"/>
                <a:gd name="T90" fmla="*/ 2147483646 w 598"/>
                <a:gd name="T91" fmla="*/ 2147483646 h 775"/>
                <a:gd name="T92" fmla="*/ 2147483646 w 598"/>
                <a:gd name="T93" fmla="*/ 2147483646 h 775"/>
                <a:gd name="T94" fmla="*/ 2147483646 w 598"/>
                <a:gd name="T95" fmla="*/ 2147483646 h 775"/>
                <a:gd name="T96" fmla="*/ 2147483646 w 598"/>
                <a:gd name="T97" fmla="*/ 2147483646 h 775"/>
                <a:gd name="T98" fmla="*/ 2147483646 w 598"/>
                <a:gd name="T99" fmla="*/ 2147483646 h 775"/>
                <a:gd name="T100" fmla="*/ 2147483646 w 598"/>
                <a:gd name="T101" fmla="*/ 2147483646 h 775"/>
                <a:gd name="T102" fmla="*/ 2147483646 w 598"/>
                <a:gd name="T103" fmla="*/ 2147483646 h 775"/>
                <a:gd name="T104" fmla="*/ 2147483646 w 598"/>
                <a:gd name="T105" fmla="*/ 2147483646 h 775"/>
                <a:gd name="T106" fmla="*/ 2147483646 w 598"/>
                <a:gd name="T107" fmla="*/ 2147483646 h 775"/>
                <a:gd name="T108" fmla="*/ 2147483646 w 598"/>
                <a:gd name="T109" fmla="*/ 2147483646 h 775"/>
                <a:gd name="T110" fmla="*/ 2147483646 w 598"/>
                <a:gd name="T111" fmla="*/ 2147483646 h 775"/>
                <a:gd name="T112" fmla="*/ 2147483646 w 598"/>
                <a:gd name="T113" fmla="*/ 2147483646 h 775"/>
                <a:gd name="T114" fmla="*/ 2147483646 w 598"/>
                <a:gd name="T115" fmla="*/ 2147483646 h 775"/>
                <a:gd name="T116" fmla="*/ 2147483646 w 598"/>
                <a:gd name="T117" fmla="*/ 2147483646 h 775"/>
                <a:gd name="T118" fmla="*/ 2147483646 w 598"/>
                <a:gd name="T119" fmla="*/ 2147483646 h 775"/>
                <a:gd name="T120" fmla="*/ 2147483646 w 598"/>
                <a:gd name="T121" fmla="*/ 2147483646 h 7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98"/>
                <a:gd name="T184" fmla="*/ 0 h 775"/>
                <a:gd name="T185" fmla="*/ 598 w 598"/>
                <a:gd name="T186" fmla="*/ 775 h 7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98" h="775">
                  <a:moveTo>
                    <a:pt x="253" y="0"/>
                  </a:moveTo>
                  <a:lnTo>
                    <a:pt x="263" y="0"/>
                  </a:lnTo>
                  <a:lnTo>
                    <a:pt x="294" y="12"/>
                  </a:lnTo>
                  <a:lnTo>
                    <a:pt x="294" y="18"/>
                  </a:lnTo>
                  <a:lnTo>
                    <a:pt x="289" y="35"/>
                  </a:lnTo>
                  <a:lnTo>
                    <a:pt x="294" y="35"/>
                  </a:lnTo>
                  <a:lnTo>
                    <a:pt x="304" y="46"/>
                  </a:lnTo>
                  <a:lnTo>
                    <a:pt x="309" y="52"/>
                  </a:lnTo>
                  <a:lnTo>
                    <a:pt x="330" y="63"/>
                  </a:lnTo>
                  <a:lnTo>
                    <a:pt x="345" y="35"/>
                  </a:lnTo>
                  <a:lnTo>
                    <a:pt x="356" y="35"/>
                  </a:lnTo>
                  <a:lnTo>
                    <a:pt x="361" y="40"/>
                  </a:lnTo>
                  <a:lnTo>
                    <a:pt x="366" y="40"/>
                  </a:lnTo>
                  <a:lnTo>
                    <a:pt x="433" y="46"/>
                  </a:lnTo>
                  <a:lnTo>
                    <a:pt x="433" y="69"/>
                  </a:lnTo>
                  <a:lnTo>
                    <a:pt x="454" y="69"/>
                  </a:lnTo>
                  <a:lnTo>
                    <a:pt x="459" y="69"/>
                  </a:lnTo>
                  <a:lnTo>
                    <a:pt x="464" y="69"/>
                  </a:lnTo>
                  <a:lnTo>
                    <a:pt x="469" y="75"/>
                  </a:lnTo>
                  <a:lnTo>
                    <a:pt x="469" y="80"/>
                  </a:lnTo>
                  <a:lnTo>
                    <a:pt x="474" y="86"/>
                  </a:lnTo>
                  <a:lnTo>
                    <a:pt x="495" y="86"/>
                  </a:lnTo>
                  <a:lnTo>
                    <a:pt x="495" y="80"/>
                  </a:lnTo>
                  <a:lnTo>
                    <a:pt x="495" y="75"/>
                  </a:lnTo>
                  <a:lnTo>
                    <a:pt x="500" y="75"/>
                  </a:lnTo>
                  <a:lnTo>
                    <a:pt x="505" y="80"/>
                  </a:lnTo>
                  <a:lnTo>
                    <a:pt x="510" y="80"/>
                  </a:lnTo>
                  <a:lnTo>
                    <a:pt x="516" y="80"/>
                  </a:lnTo>
                  <a:lnTo>
                    <a:pt x="521" y="80"/>
                  </a:lnTo>
                  <a:lnTo>
                    <a:pt x="526" y="80"/>
                  </a:lnTo>
                  <a:lnTo>
                    <a:pt x="531" y="103"/>
                  </a:lnTo>
                  <a:lnTo>
                    <a:pt x="562" y="109"/>
                  </a:lnTo>
                  <a:lnTo>
                    <a:pt x="562" y="114"/>
                  </a:lnTo>
                  <a:lnTo>
                    <a:pt x="567" y="114"/>
                  </a:lnTo>
                  <a:lnTo>
                    <a:pt x="557" y="171"/>
                  </a:lnTo>
                  <a:lnTo>
                    <a:pt x="552" y="183"/>
                  </a:lnTo>
                  <a:lnTo>
                    <a:pt x="557" y="188"/>
                  </a:lnTo>
                  <a:lnTo>
                    <a:pt x="562" y="188"/>
                  </a:lnTo>
                  <a:lnTo>
                    <a:pt x="572" y="188"/>
                  </a:lnTo>
                  <a:lnTo>
                    <a:pt x="577" y="188"/>
                  </a:lnTo>
                  <a:lnTo>
                    <a:pt x="577" y="200"/>
                  </a:lnTo>
                  <a:lnTo>
                    <a:pt x="567" y="200"/>
                  </a:lnTo>
                  <a:lnTo>
                    <a:pt x="567" y="206"/>
                  </a:lnTo>
                  <a:lnTo>
                    <a:pt x="567" y="211"/>
                  </a:lnTo>
                  <a:lnTo>
                    <a:pt x="567" y="228"/>
                  </a:lnTo>
                  <a:lnTo>
                    <a:pt x="567" y="245"/>
                  </a:lnTo>
                  <a:lnTo>
                    <a:pt x="562" y="274"/>
                  </a:lnTo>
                  <a:lnTo>
                    <a:pt x="557" y="302"/>
                  </a:lnTo>
                  <a:lnTo>
                    <a:pt x="531" y="297"/>
                  </a:lnTo>
                  <a:lnTo>
                    <a:pt x="526" y="297"/>
                  </a:lnTo>
                  <a:lnTo>
                    <a:pt x="516" y="308"/>
                  </a:lnTo>
                  <a:lnTo>
                    <a:pt x="516" y="399"/>
                  </a:lnTo>
                  <a:lnTo>
                    <a:pt x="516" y="405"/>
                  </a:lnTo>
                  <a:lnTo>
                    <a:pt x="510" y="405"/>
                  </a:lnTo>
                  <a:lnTo>
                    <a:pt x="510" y="411"/>
                  </a:lnTo>
                  <a:lnTo>
                    <a:pt x="505" y="411"/>
                  </a:lnTo>
                  <a:lnTo>
                    <a:pt x="500" y="411"/>
                  </a:lnTo>
                  <a:lnTo>
                    <a:pt x="500" y="416"/>
                  </a:lnTo>
                  <a:lnTo>
                    <a:pt x="495" y="416"/>
                  </a:lnTo>
                  <a:lnTo>
                    <a:pt x="495" y="422"/>
                  </a:lnTo>
                  <a:lnTo>
                    <a:pt x="490" y="422"/>
                  </a:lnTo>
                  <a:lnTo>
                    <a:pt x="490" y="428"/>
                  </a:lnTo>
                  <a:lnTo>
                    <a:pt x="516" y="473"/>
                  </a:lnTo>
                  <a:lnTo>
                    <a:pt x="536" y="462"/>
                  </a:lnTo>
                  <a:lnTo>
                    <a:pt x="552" y="485"/>
                  </a:lnTo>
                  <a:lnTo>
                    <a:pt x="547" y="502"/>
                  </a:lnTo>
                  <a:lnTo>
                    <a:pt x="557" y="502"/>
                  </a:lnTo>
                  <a:lnTo>
                    <a:pt x="557" y="513"/>
                  </a:lnTo>
                  <a:lnTo>
                    <a:pt x="552" y="519"/>
                  </a:lnTo>
                  <a:lnTo>
                    <a:pt x="557" y="525"/>
                  </a:lnTo>
                  <a:lnTo>
                    <a:pt x="562" y="525"/>
                  </a:lnTo>
                  <a:lnTo>
                    <a:pt x="562" y="530"/>
                  </a:lnTo>
                  <a:lnTo>
                    <a:pt x="562" y="536"/>
                  </a:lnTo>
                  <a:lnTo>
                    <a:pt x="567" y="536"/>
                  </a:lnTo>
                  <a:lnTo>
                    <a:pt x="572" y="542"/>
                  </a:lnTo>
                  <a:lnTo>
                    <a:pt x="562" y="559"/>
                  </a:lnTo>
                  <a:lnTo>
                    <a:pt x="562" y="564"/>
                  </a:lnTo>
                  <a:lnTo>
                    <a:pt x="562" y="570"/>
                  </a:lnTo>
                  <a:lnTo>
                    <a:pt x="572" y="559"/>
                  </a:lnTo>
                  <a:lnTo>
                    <a:pt x="583" y="559"/>
                  </a:lnTo>
                  <a:lnTo>
                    <a:pt x="583" y="564"/>
                  </a:lnTo>
                  <a:lnTo>
                    <a:pt x="583" y="570"/>
                  </a:lnTo>
                  <a:lnTo>
                    <a:pt x="577" y="570"/>
                  </a:lnTo>
                  <a:lnTo>
                    <a:pt x="577" y="576"/>
                  </a:lnTo>
                  <a:lnTo>
                    <a:pt x="583" y="576"/>
                  </a:lnTo>
                  <a:lnTo>
                    <a:pt x="593" y="576"/>
                  </a:lnTo>
                  <a:lnTo>
                    <a:pt x="598" y="581"/>
                  </a:lnTo>
                  <a:lnTo>
                    <a:pt x="588" y="587"/>
                  </a:lnTo>
                  <a:lnTo>
                    <a:pt x="577" y="587"/>
                  </a:lnTo>
                  <a:lnTo>
                    <a:pt x="577" y="593"/>
                  </a:lnTo>
                  <a:lnTo>
                    <a:pt x="577" y="604"/>
                  </a:lnTo>
                  <a:lnTo>
                    <a:pt x="583" y="604"/>
                  </a:lnTo>
                  <a:lnTo>
                    <a:pt x="593" y="599"/>
                  </a:lnTo>
                  <a:lnTo>
                    <a:pt x="593" y="604"/>
                  </a:lnTo>
                  <a:lnTo>
                    <a:pt x="593" y="610"/>
                  </a:lnTo>
                  <a:lnTo>
                    <a:pt x="593" y="616"/>
                  </a:lnTo>
                  <a:lnTo>
                    <a:pt x="588" y="616"/>
                  </a:lnTo>
                  <a:lnTo>
                    <a:pt x="588" y="621"/>
                  </a:lnTo>
                  <a:lnTo>
                    <a:pt x="588" y="627"/>
                  </a:lnTo>
                  <a:lnTo>
                    <a:pt x="583" y="627"/>
                  </a:lnTo>
                  <a:lnTo>
                    <a:pt x="577" y="633"/>
                  </a:lnTo>
                  <a:lnTo>
                    <a:pt x="577" y="638"/>
                  </a:lnTo>
                  <a:lnTo>
                    <a:pt x="557" y="638"/>
                  </a:lnTo>
                  <a:lnTo>
                    <a:pt x="531" y="644"/>
                  </a:lnTo>
                  <a:lnTo>
                    <a:pt x="531" y="638"/>
                  </a:lnTo>
                  <a:lnTo>
                    <a:pt x="531" y="633"/>
                  </a:lnTo>
                  <a:lnTo>
                    <a:pt x="531" y="627"/>
                  </a:lnTo>
                  <a:lnTo>
                    <a:pt x="531" y="621"/>
                  </a:lnTo>
                  <a:lnTo>
                    <a:pt x="526" y="621"/>
                  </a:lnTo>
                  <a:lnTo>
                    <a:pt x="505" y="621"/>
                  </a:lnTo>
                  <a:lnTo>
                    <a:pt x="500" y="627"/>
                  </a:lnTo>
                  <a:lnTo>
                    <a:pt x="485" y="638"/>
                  </a:lnTo>
                  <a:lnTo>
                    <a:pt x="480" y="621"/>
                  </a:lnTo>
                  <a:lnTo>
                    <a:pt x="474" y="621"/>
                  </a:lnTo>
                  <a:lnTo>
                    <a:pt x="469" y="621"/>
                  </a:lnTo>
                  <a:lnTo>
                    <a:pt x="464" y="627"/>
                  </a:lnTo>
                  <a:lnTo>
                    <a:pt x="469" y="638"/>
                  </a:lnTo>
                  <a:lnTo>
                    <a:pt x="474" y="644"/>
                  </a:lnTo>
                  <a:lnTo>
                    <a:pt x="469" y="667"/>
                  </a:lnTo>
                  <a:lnTo>
                    <a:pt x="469" y="673"/>
                  </a:lnTo>
                  <a:lnTo>
                    <a:pt x="459" y="678"/>
                  </a:lnTo>
                  <a:lnTo>
                    <a:pt x="454" y="678"/>
                  </a:lnTo>
                  <a:lnTo>
                    <a:pt x="449" y="684"/>
                  </a:lnTo>
                  <a:lnTo>
                    <a:pt x="443" y="684"/>
                  </a:lnTo>
                  <a:lnTo>
                    <a:pt x="438" y="684"/>
                  </a:lnTo>
                  <a:lnTo>
                    <a:pt x="438" y="678"/>
                  </a:lnTo>
                  <a:lnTo>
                    <a:pt x="433" y="678"/>
                  </a:lnTo>
                  <a:lnTo>
                    <a:pt x="433" y="673"/>
                  </a:lnTo>
                  <a:lnTo>
                    <a:pt x="433" y="667"/>
                  </a:lnTo>
                  <a:lnTo>
                    <a:pt x="433" y="661"/>
                  </a:lnTo>
                  <a:lnTo>
                    <a:pt x="433" y="656"/>
                  </a:lnTo>
                  <a:lnTo>
                    <a:pt x="433" y="650"/>
                  </a:lnTo>
                  <a:lnTo>
                    <a:pt x="428" y="650"/>
                  </a:lnTo>
                  <a:lnTo>
                    <a:pt x="423" y="650"/>
                  </a:lnTo>
                  <a:lnTo>
                    <a:pt x="423" y="644"/>
                  </a:lnTo>
                  <a:lnTo>
                    <a:pt x="418" y="644"/>
                  </a:lnTo>
                  <a:lnTo>
                    <a:pt x="418" y="650"/>
                  </a:lnTo>
                  <a:lnTo>
                    <a:pt x="412" y="650"/>
                  </a:lnTo>
                  <a:lnTo>
                    <a:pt x="412" y="644"/>
                  </a:lnTo>
                  <a:lnTo>
                    <a:pt x="412" y="638"/>
                  </a:lnTo>
                  <a:lnTo>
                    <a:pt x="412" y="633"/>
                  </a:lnTo>
                  <a:lnTo>
                    <a:pt x="407" y="633"/>
                  </a:lnTo>
                  <a:lnTo>
                    <a:pt x="407" y="627"/>
                  </a:lnTo>
                  <a:lnTo>
                    <a:pt x="402" y="627"/>
                  </a:lnTo>
                  <a:lnTo>
                    <a:pt x="397" y="627"/>
                  </a:lnTo>
                  <a:lnTo>
                    <a:pt x="402" y="621"/>
                  </a:lnTo>
                  <a:lnTo>
                    <a:pt x="397" y="621"/>
                  </a:lnTo>
                  <a:lnTo>
                    <a:pt x="397" y="627"/>
                  </a:lnTo>
                  <a:lnTo>
                    <a:pt x="392" y="627"/>
                  </a:lnTo>
                  <a:lnTo>
                    <a:pt x="387" y="627"/>
                  </a:lnTo>
                  <a:lnTo>
                    <a:pt x="387" y="621"/>
                  </a:lnTo>
                  <a:lnTo>
                    <a:pt x="387" y="627"/>
                  </a:lnTo>
                  <a:lnTo>
                    <a:pt x="387" y="633"/>
                  </a:lnTo>
                  <a:lnTo>
                    <a:pt x="382" y="627"/>
                  </a:lnTo>
                  <a:lnTo>
                    <a:pt x="376" y="633"/>
                  </a:lnTo>
                  <a:lnTo>
                    <a:pt x="382" y="633"/>
                  </a:lnTo>
                  <a:lnTo>
                    <a:pt x="382" y="638"/>
                  </a:lnTo>
                  <a:lnTo>
                    <a:pt x="376" y="638"/>
                  </a:lnTo>
                  <a:lnTo>
                    <a:pt x="361" y="735"/>
                  </a:lnTo>
                  <a:lnTo>
                    <a:pt x="345" y="752"/>
                  </a:lnTo>
                  <a:lnTo>
                    <a:pt x="335" y="764"/>
                  </a:lnTo>
                  <a:lnTo>
                    <a:pt x="330" y="769"/>
                  </a:lnTo>
                  <a:lnTo>
                    <a:pt x="320" y="775"/>
                  </a:lnTo>
                  <a:lnTo>
                    <a:pt x="309" y="775"/>
                  </a:lnTo>
                  <a:lnTo>
                    <a:pt x="309" y="769"/>
                  </a:lnTo>
                  <a:lnTo>
                    <a:pt x="278" y="764"/>
                  </a:lnTo>
                  <a:lnTo>
                    <a:pt x="294" y="707"/>
                  </a:lnTo>
                  <a:lnTo>
                    <a:pt x="284" y="701"/>
                  </a:lnTo>
                  <a:lnTo>
                    <a:pt x="289" y="684"/>
                  </a:lnTo>
                  <a:lnTo>
                    <a:pt x="294" y="678"/>
                  </a:lnTo>
                  <a:lnTo>
                    <a:pt x="294" y="656"/>
                  </a:lnTo>
                  <a:lnTo>
                    <a:pt x="299" y="650"/>
                  </a:lnTo>
                  <a:lnTo>
                    <a:pt x="299" y="638"/>
                  </a:lnTo>
                  <a:lnTo>
                    <a:pt x="294" y="644"/>
                  </a:lnTo>
                  <a:lnTo>
                    <a:pt x="253" y="638"/>
                  </a:lnTo>
                  <a:lnTo>
                    <a:pt x="242" y="638"/>
                  </a:lnTo>
                  <a:lnTo>
                    <a:pt x="242" y="644"/>
                  </a:lnTo>
                  <a:lnTo>
                    <a:pt x="242" y="650"/>
                  </a:lnTo>
                  <a:lnTo>
                    <a:pt x="217" y="644"/>
                  </a:lnTo>
                  <a:lnTo>
                    <a:pt x="217" y="638"/>
                  </a:lnTo>
                  <a:lnTo>
                    <a:pt x="217" y="633"/>
                  </a:lnTo>
                  <a:lnTo>
                    <a:pt x="165" y="616"/>
                  </a:lnTo>
                  <a:lnTo>
                    <a:pt x="155" y="678"/>
                  </a:lnTo>
                  <a:lnTo>
                    <a:pt x="134" y="684"/>
                  </a:lnTo>
                  <a:lnTo>
                    <a:pt x="129" y="678"/>
                  </a:lnTo>
                  <a:lnTo>
                    <a:pt x="124" y="678"/>
                  </a:lnTo>
                  <a:lnTo>
                    <a:pt x="119" y="678"/>
                  </a:lnTo>
                  <a:lnTo>
                    <a:pt x="113" y="678"/>
                  </a:lnTo>
                  <a:lnTo>
                    <a:pt x="103" y="678"/>
                  </a:lnTo>
                  <a:lnTo>
                    <a:pt x="88" y="678"/>
                  </a:lnTo>
                  <a:lnTo>
                    <a:pt x="77" y="684"/>
                  </a:lnTo>
                  <a:lnTo>
                    <a:pt x="72" y="690"/>
                  </a:lnTo>
                  <a:lnTo>
                    <a:pt x="98" y="707"/>
                  </a:lnTo>
                  <a:lnTo>
                    <a:pt x="88" y="713"/>
                  </a:lnTo>
                  <a:lnTo>
                    <a:pt x="83" y="713"/>
                  </a:lnTo>
                  <a:lnTo>
                    <a:pt x="52" y="701"/>
                  </a:lnTo>
                  <a:lnTo>
                    <a:pt x="36" y="707"/>
                  </a:lnTo>
                  <a:lnTo>
                    <a:pt x="31" y="701"/>
                  </a:lnTo>
                  <a:lnTo>
                    <a:pt x="26" y="701"/>
                  </a:lnTo>
                  <a:lnTo>
                    <a:pt x="31" y="673"/>
                  </a:lnTo>
                  <a:lnTo>
                    <a:pt x="0" y="667"/>
                  </a:lnTo>
                  <a:lnTo>
                    <a:pt x="5" y="650"/>
                  </a:lnTo>
                  <a:lnTo>
                    <a:pt x="5" y="644"/>
                  </a:lnTo>
                  <a:lnTo>
                    <a:pt x="21" y="576"/>
                  </a:lnTo>
                  <a:lnTo>
                    <a:pt x="36" y="502"/>
                  </a:lnTo>
                  <a:lnTo>
                    <a:pt x="26" y="502"/>
                  </a:lnTo>
                  <a:lnTo>
                    <a:pt x="10" y="496"/>
                  </a:lnTo>
                  <a:lnTo>
                    <a:pt x="5" y="428"/>
                  </a:lnTo>
                  <a:lnTo>
                    <a:pt x="72" y="439"/>
                  </a:lnTo>
                  <a:lnTo>
                    <a:pt x="72" y="433"/>
                  </a:lnTo>
                  <a:lnTo>
                    <a:pt x="72" y="416"/>
                  </a:lnTo>
                  <a:lnTo>
                    <a:pt x="77" y="399"/>
                  </a:lnTo>
                  <a:lnTo>
                    <a:pt x="77" y="394"/>
                  </a:lnTo>
                  <a:lnTo>
                    <a:pt x="83" y="388"/>
                  </a:lnTo>
                  <a:lnTo>
                    <a:pt x="83" y="376"/>
                  </a:lnTo>
                  <a:lnTo>
                    <a:pt x="93" y="376"/>
                  </a:lnTo>
                  <a:lnTo>
                    <a:pt x="98" y="365"/>
                  </a:lnTo>
                  <a:lnTo>
                    <a:pt x="108" y="359"/>
                  </a:lnTo>
                  <a:lnTo>
                    <a:pt x="108" y="354"/>
                  </a:lnTo>
                  <a:lnTo>
                    <a:pt x="113" y="337"/>
                  </a:lnTo>
                  <a:lnTo>
                    <a:pt x="150" y="337"/>
                  </a:lnTo>
                  <a:lnTo>
                    <a:pt x="186" y="342"/>
                  </a:lnTo>
                  <a:lnTo>
                    <a:pt x="186" y="331"/>
                  </a:lnTo>
                  <a:lnTo>
                    <a:pt x="186" y="285"/>
                  </a:lnTo>
                  <a:lnTo>
                    <a:pt x="181" y="285"/>
                  </a:lnTo>
                  <a:lnTo>
                    <a:pt x="181" y="228"/>
                  </a:lnTo>
                  <a:lnTo>
                    <a:pt x="181" y="223"/>
                  </a:lnTo>
                  <a:lnTo>
                    <a:pt x="242" y="223"/>
                  </a:lnTo>
                  <a:lnTo>
                    <a:pt x="248" y="200"/>
                  </a:lnTo>
                  <a:lnTo>
                    <a:pt x="242" y="188"/>
                  </a:lnTo>
                  <a:lnTo>
                    <a:pt x="196" y="188"/>
                  </a:lnTo>
                  <a:lnTo>
                    <a:pt x="191" y="188"/>
                  </a:lnTo>
                  <a:lnTo>
                    <a:pt x="191" y="166"/>
                  </a:lnTo>
                  <a:lnTo>
                    <a:pt x="191" y="160"/>
                  </a:lnTo>
                  <a:lnTo>
                    <a:pt x="206" y="149"/>
                  </a:lnTo>
                  <a:lnTo>
                    <a:pt x="211" y="149"/>
                  </a:lnTo>
                  <a:lnTo>
                    <a:pt x="217" y="154"/>
                  </a:lnTo>
                  <a:lnTo>
                    <a:pt x="227" y="149"/>
                  </a:lnTo>
                  <a:lnTo>
                    <a:pt x="227" y="114"/>
                  </a:lnTo>
                  <a:lnTo>
                    <a:pt x="222" y="86"/>
                  </a:lnTo>
                  <a:lnTo>
                    <a:pt x="248" y="80"/>
                  </a:lnTo>
                  <a:lnTo>
                    <a:pt x="242" y="40"/>
                  </a:lnTo>
                  <a:lnTo>
                    <a:pt x="237" y="40"/>
                  </a:lnTo>
                  <a:lnTo>
                    <a:pt x="232" y="40"/>
                  </a:lnTo>
                  <a:lnTo>
                    <a:pt x="232" y="18"/>
                  </a:lnTo>
                  <a:lnTo>
                    <a:pt x="248" y="23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FF0000">
                <a:alpha val="25098"/>
              </a:srgbClr>
            </a:solidFill>
            <a:ln w="31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lIns="85927" tIns="42957" rIns="85927" bIns="42957"/>
            <a:lstStyle/>
            <a:p>
              <a:endParaRPr lang="ru-RU" sz="2356"/>
            </a:p>
          </p:txBody>
        </p:sp>
        <p:sp>
          <p:nvSpPr>
            <p:cNvPr id="12296" name="Freeform 13"/>
            <p:cNvSpPr>
              <a:spLocks/>
            </p:cNvSpPr>
            <p:nvPr/>
          </p:nvSpPr>
          <p:spPr bwMode="auto">
            <a:xfrm>
              <a:off x="1644168" y="1057221"/>
              <a:ext cx="750897" cy="718170"/>
            </a:xfrm>
            <a:custGeom>
              <a:avLst/>
              <a:gdLst>
                <a:gd name="T0" fmla="*/ 2147483646 w 536"/>
                <a:gd name="T1" fmla="*/ 2147483646 h 473"/>
                <a:gd name="T2" fmla="*/ 2147483646 w 536"/>
                <a:gd name="T3" fmla="*/ 2147483646 h 473"/>
                <a:gd name="T4" fmla="*/ 2147483646 w 536"/>
                <a:gd name="T5" fmla="*/ 2147483646 h 473"/>
                <a:gd name="T6" fmla="*/ 2147483646 w 536"/>
                <a:gd name="T7" fmla="*/ 2147483646 h 473"/>
                <a:gd name="T8" fmla="*/ 2147483646 w 536"/>
                <a:gd name="T9" fmla="*/ 2147483646 h 473"/>
                <a:gd name="T10" fmla="*/ 2147483646 w 536"/>
                <a:gd name="T11" fmla="*/ 2147483646 h 473"/>
                <a:gd name="T12" fmla="*/ 2147483646 w 536"/>
                <a:gd name="T13" fmla="*/ 2147483646 h 473"/>
                <a:gd name="T14" fmla="*/ 2147483646 w 536"/>
                <a:gd name="T15" fmla="*/ 2147483646 h 473"/>
                <a:gd name="T16" fmla="*/ 2147483646 w 536"/>
                <a:gd name="T17" fmla="*/ 2147483646 h 473"/>
                <a:gd name="T18" fmla="*/ 2147483646 w 536"/>
                <a:gd name="T19" fmla="*/ 2147483646 h 473"/>
                <a:gd name="T20" fmla="*/ 2147483646 w 536"/>
                <a:gd name="T21" fmla="*/ 2147483646 h 473"/>
                <a:gd name="T22" fmla="*/ 2147483646 w 536"/>
                <a:gd name="T23" fmla="*/ 2147483646 h 473"/>
                <a:gd name="T24" fmla="*/ 2147483646 w 536"/>
                <a:gd name="T25" fmla="*/ 2147483646 h 473"/>
                <a:gd name="T26" fmla="*/ 2147483646 w 536"/>
                <a:gd name="T27" fmla="*/ 2147483646 h 473"/>
                <a:gd name="T28" fmla="*/ 2147483646 w 536"/>
                <a:gd name="T29" fmla="*/ 2147483646 h 473"/>
                <a:gd name="T30" fmla="*/ 2147483646 w 536"/>
                <a:gd name="T31" fmla="*/ 2147483646 h 473"/>
                <a:gd name="T32" fmla="*/ 2147483646 w 536"/>
                <a:gd name="T33" fmla="*/ 2147483646 h 473"/>
                <a:gd name="T34" fmla="*/ 2147483646 w 536"/>
                <a:gd name="T35" fmla="*/ 2147483646 h 473"/>
                <a:gd name="T36" fmla="*/ 2147483646 w 536"/>
                <a:gd name="T37" fmla="*/ 2147483646 h 473"/>
                <a:gd name="T38" fmla="*/ 2147483646 w 536"/>
                <a:gd name="T39" fmla="*/ 2147483646 h 473"/>
                <a:gd name="T40" fmla="*/ 2147483646 w 536"/>
                <a:gd name="T41" fmla="*/ 2147483646 h 473"/>
                <a:gd name="T42" fmla="*/ 2147483646 w 536"/>
                <a:gd name="T43" fmla="*/ 2147483646 h 473"/>
                <a:gd name="T44" fmla="*/ 2147483646 w 536"/>
                <a:gd name="T45" fmla="*/ 2147483646 h 473"/>
                <a:gd name="T46" fmla="*/ 2147483646 w 536"/>
                <a:gd name="T47" fmla="*/ 2147483646 h 473"/>
                <a:gd name="T48" fmla="*/ 0 w 536"/>
                <a:gd name="T49" fmla="*/ 2147483646 h 473"/>
                <a:gd name="T50" fmla="*/ 2147483646 w 536"/>
                <a:gd name="T51" fmla="*/ 2147483646 h 473"/>
                <a:gd name="T52" fmla="*/ 2147483646 w 536"/>
                <a:gd name="T53" fmla="*/ 2147483646 h 473"/>
                <a:gd name="T54" fmla="*/ 2147483646 w 536"/>
                <a:gd name="T55" fmla="*/ 2147483646 h 473"/>
                <a:gd name="T56" fmla="*/ 2147483646 w 536"/>
                <a:gd name="T57" fmla="*/ 2147483646 h 473"/>
                <a:gd name="T58" fmla="*/ 2147483646 w 536"/>
                <a:gd name="T59" fmla="*/ 2147483646 h 473"/>
                <a:gd name="T60" fmla="*/ 2147483646 w 536"/>
                <a:gd name="T61" fmla="*/ 2147483646 h 473"/>
                <a:gd name="T62" fmla="*/ 2147483646 w 536"/>
                <a:gd name="T63" fmla="*/ 2147483646 h 473"/>
                <a:gd name="T64" fmla="*/ 2147483646 w 536"/>
                <a:gd name="T65" fmla="*/ 2147483646 h 473"/>
                <a:gd name="T66" fmla="*/ 2147483646 w 536"/>
                <a:gd name="T67" fmla="*/ 2147483646 h 473"/>
                <a:gd name="T68" fmla="*/ 2147483646 w 536"/>
                <a:gd name="T69" fmla="*/ 2147483646 h 473"/>
                <a:gd name="T70" fmla="*/ 2147483646 w 536"/>
                <a:gd name="T71" fmla="*/ 2147483646 h 473"/>
                <a:gd name="T72" fmla="*/ 2147483646 w 536"/>
                <a:gd name="T73" fmla="*/ 2147483646 h 473"/>
                <a:gd name="T74" fmla="*/ 2147483646 w 536"/>
                <a:gd name="T75" fmla="*/ 2147483646 h 473"/>
                <a:gd name="T76" fmla="*/ 2147483646 w 536"/>
                <a:gd name="T77" fmla="*/ 2147483646 h 473"/>
                <a:gd name="T78" fmla="*/ 2147483646 w 536"/>
                <a:gd name="T79" fmla="*/ 2147483646 h 473"/>
                <a:gd name="T80" fmla="*/ 2147483646 w 536"/>
                <a:gd name="T81" fmla="*/ 2147483646 h 473"/>
                <a:gd name="T82" fmla="*/ 2147483646 w 536"/>
                <a:gd name="T83" fmla="*/ 2147483646 h 473"/>
                <a:gd name="T84" fmla="*/ 2147483646 w 536"/>
                <a:gd name="T85" fmla="*/ 2147483646 h 473"/>
                <a:gd name="T86" fmla="*/ 2147483646 w 536"/>
                <a:gd name="T87" fmla="*/ 2147483646 h 473"/>
                <a:gd name="T88" fmla="*/ 2147483646 w 536"/>
                <a:gd name="T89" fmla="*/ 2147483646 h 473"/>
                <a:gd name="T90" fmla="*/ 2147483646 w 536"/>
                <a:gd name="T91" fmla="*/ 2147483646 h 473"/>
                <a:gd name="T92" fmla="*/ 2147483646 w 536"/>
                <a:gd name="T93" fmla="*/ 2147483646 h 473"/>
                <a:gd name="T94" fmla="*/ 2147483646 w 536"/>
                <a:gd name="T95" fmla="*/ 2147483646 h 473"/>
                <a:gd name="T96" fmla="*/ 2147483646 w 536"/>
                <a:gd name="T97" fmla="*/ 2147483646 h 473"/>
                <a:gd name="T98" fmla="*/ 2147483646 w 536"/>
                <a:gd name="T99" fmla="*/ 2147483646 h 473"/>
                <a:gd name="T100" fmla="*/ 2147483646 w 536"/>
                <a:gd name="T101" fmla="*/ 2147483646 h 473"/>
                <a:gd name="T102" fmla="*/ 2147483646 w 536"/>
                <a:gd name="T103" fmla="*/ 2147483646 h 473"/>
                <a:gd name="T104" fmla="*/ 2147483646 w 536"/>
                <a:gd name="T105" fmla="*/ 2147483646 h 473"/>
                <a:gd name="T106" fmla="*/ 2147483646 w 536"/>
                <a:gd name="T107" fmla="*/ 2147483646 h 473"/>
                <a:gd name="T108" fmla="*/ 2147483646 w 536"/>
                <a:gd name="T109" fmla="*/ 2147483646 h 473"/>
                <a:gd name="T110" fmla="*/ 2147483646 w 536"/>
                <a:gd name="T111" fmla="*/ 2147483646 h 473"/>
                <a:gd name="T112" fmla="*/ 2147483646 w 536"/>
                <a:gd name="T113" fmla="*/ 2147483646 h 473"/>
                <a:gd name="T114" fmla="*/ 2147483646 w 536"/>
                <a:gd name="T115" fmla="*/ 2147483646 h 47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36"/>
                <a:gd name="T175" fmla="*/ 0 h 473"/>
                <a:gd name="T176" fmla="*/ 536 w 536"/>
                <a:gd name="T177" fmla="*/ 473 h 47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36" h="473">
                  <a:moveTo>
                    <a:pt x="448" y="428"/>
                  </a:moveTo>
                  <a:lnTo>
                    <a:pt x="443" y="428"/>
                  </a:lnTo>
                  <a:lnTo>
                    <a:pt x="438" y="422"/>
                  </a:lnTo>
                  <a:lnTo>
                    <a:pt x="433" y="416"/>
                  </a:lnTo>
                  <a:lnTo>
                    <a:pt x="433" y="410"/>
                  </a:lnTo>
                  <a:lnTo>
                    <a:pt x="427" y="405"/>
                  </a:lnTo>
                  <a:lnTo>
                    <a:pt x="422" y="405"/>
                  </a:lnTo>
                  <a:lnTo>
                    <a:pt x="422" y="393"/>
                  </a:lnTo>
                  <a:lnTo>
                    <a:pt x="422" y="388"/>
                  </a:lnTo>
                  <a:lnTo>
                    <a:pt x="412" y="376"/>
                  </a:lnTo>
                  <a:lnTo>
                    <a:pt x="407" y="376"/>
                  </a:lnTo>
                  <a:lnTo>
                    <a:pt x="407" y="371"/>
                  </a:lnTo>
                  <a:lnTo>
                    <a:pt x="402" y="371"/>
                  </a:lnTo>
                  <a:lnTo>
                    <a:pt x="391" y="376"/>
                  </a:lnTo>
                  <a:lnTo>
                    <a:pt x="381" y="365"/>
                  </a:lnTo>
                  <a:lnTo>
                    <a:pt x="371" y="365"/>
                  </a:lnTo>
                  <a:lnTo>
                    <a:pt x="366" y="365"/>
                  </a:lnTo>
                  <a:lnTo>
                    <a:pt x="366" y="371"/>
                  </a:lnTo>
                  <a:lnTo>
                    <a:pt x="366" y="376"/>
                  </a:lnTo>
                  <a:lnTo>
                    <a:pt x="345" y="382"/>
                  </a:lnTo>
                  <a:lnTo>
                    <a:pt x="340" y="388"/>
                  </a:lnTo>
                  <a:lnTo>
                    <a:pt x="335" y="376"/>
                  </a:lnTo>
                  <a:lnTo>
                    <a:pt x="329" y="371"/>
                  </a:lnTo>
                  <a:lnTo>
                    <a:pt x="324" y="371"/>
                  </a:lnTo>
                  <a:lnTo>
                    <a:pt x="319" y="371"/>
                  </a:lnTo>
                  <a:lnTo>
                    <a:pt x="314" y="371"/>
                  </a:lnTo>
                  <a:lnTo>
                    <a:pt x="314" y="365"/>
                  </a:lnTo>
                  <a:lnTo>
                    <a:pt x="314" y="359"/>
                  </a:lnTo>
                  <a:lnTo>
                    <a:pt x="309" y="359"/>
                  </a:lnTo>
                  <a:lnTo>
                    <a:pt x="304" y="359"/>
                  </a:lnTo>
                  <a:lnTo>
                    <a:pt x="304" y="348"/>
                  </a:lnTo>
                  <a:lnTo>
                    <a:pt x="304" y="325"/>
                  </a:lnTo>
                  <a:lnTo>
                    <a:pt x="304" y="319"/>
                  </a:lnTo>
                  <a:lnTo>
                    <a:pt x="299" y="319"/>
                  </a:lnTo>
                  <a:lnTo>
                    <a:pt x="293" y="319"/>
                  </a:lnTo>
                  <a:lnTo>
                    <a:pt x="288" y="319"/>
                  </a:lnTo>
                  <a:lnTo>
                    <a:pt x="283" y="319"/>
                  </a:lnTo>
                  <a:lnTo>
                    <a:pt x="283" y="336"/>
                  </a:lnTo>
                  <a:lnTo>
                    <a:pt x="283" y="342"/>
                  </a:lnTo>
                  <a:lnTo>
                    <a:pt x="278" y="348"/>
                  </a:lnTo>
                  <a:lnTo>
                    <a:pt x="262" y="353"/>
                  </a:lnTo>
                  <a:lnTo>
                    <a:pt x="257" y="359"/>
                  </a:lnTo>
                  <a:lnTo>
                    <a:pt x="257" y="365"/>
                  </a:lnTo>
                  <a:lnTo>
                    <a:pt x="257" y="371"/>
                  </a:lnTo>
                  <a:lnTo>
                    <a:pt x="262" y="382"/>
                  </a:lnTo>
                  <a:lnTo>
                    <a:pt x="247" y="399"/>
                  </a:lnTo>
                  <a:lnTo>
                    <a:pt x="252" y="416"/>
                  </a:lnTo>
                  <a:lnTo>
                    <a:pt x="252" y="422"/>
                  </a:lnTo>
                  <a:lnTo>
                    <a:pt x="252" y="433"/>
                  </a:lnTo>
                  <a:lnTo>
                    <a:pt x="221" y="422"/>
                  </a:lnTo>
                  <a:lnTo>
                    <a:pt x="216" y="416"/>
                  </a:lnTo>
                  <a:lnTo>
                    <a:pt x="211" y="416"/>
                  </a:lnTo>
                  <a:lnTo>
                    <a:pt x="211" y="410"/>
                  </a:lnTo>
                  <a:lnTo>
                    <a:pt x="206" y="410"/>
                  </a:lnTo>
                  <a:lnTo>
                    <a:pt x="201" y="410"/>
                  </a:lnTo>
                  <a:lnTo>
                    <a:pt x="195" y="416"/>
                  </a:lnTo>
                  <a:lnTo>
                    <a:pt x="195" y="422"/>
                  </a:lnTo>
                  <a:lnTo>
                    <a:pt x="195" y="433"/>
                  </a:lnTo>
                  <a:lnTo>
                    <a:pt x="190" y="439"/>
                  </a:lnTo>
                  <a:lnTo>
                    <a:pt x="190" y="445"/>
                  </a:lnTo>
                  <a:lnTo>
                    <a:pt x="185" y="450"/>
                  </a:lnTo>
                  <a:lnTo>
                    <a:pt x="185" y="456"/>
                  </a:lnTo>
                  <a:lnTo>
                    <a:pt x="180" y="456"/>
                  </a:lnTo>
                  <a:lnTo>
                    <a:pt x="180" y="450"/>
                  </a:lnTo>
                  <a:lnTo>
                    <a:pt x="175" y="450"/>
                  </a:lnTo>
                  <a:lnTo>
                    <a:pt x="175" y="445"/>
                  </a:lnTo>
                  <a:lnTo>
                    <a:pt x="170" y="445"/>
                  </a:lnTo>
                  <a:lnTo>
                    <a:pt x="165" y="450"/>
                  </a:lnTo>
                  <a:lnTo>
                    <a:pt x="165" y="456"/>
                  </a:lnTo>
                  <a:lnTo>
                    <a:pt x="159" y="450"/>
                  </a:lnTo>
                  <a:lnTo>
                    <a:pt x="154" y="450"/>
                  </a:lnTo>
                  <a:lnTo>
                    <a:pt x="149" y="456"/>
                  </a:lnTo>
                  <a:lnTo>
                    <a:pt x="154" y="456"/>
                  </a:lnTo>
                  <a:lnTo>
                    <a:pt x="159" y="456"/>
                  </a:lnTo>
                  <a:lnTo>
                    <a:pt x="159" y="462"/>
                  </a:lnTo>
                  <a:lnTo>
                    <a:pt x="159" y="467"/>
                  </a:lnTo>
                  <a:lnTo>
                    <a:pt x="154" y="467"/>
                  </a:lnTo>
                  <a:lnTo>
                    <a:pt x="149" y="473"/>
                  </a:lnTo>
                  <a:lnTo>
                    <a:pt x="144" y="473"/>
                  </a:lnTo>
                  <a:lnTo>
                    <a:pt x="139" y="473"/>
                  </a:lnTo>
                  <a:lnTo>
                    <a:pt x="139" y="467"/>
                  </a:lnTo>
                  <a:lnTo>
                    <a:pt x="139" y="462"/>
                  </a:lnTo>
                  <a:lnTo>
                    <a:pt x="134" y="456"/>
                  </a:lnTo>
                  <a:lnTo>
                    <a:pt x="128" y="456"/>
                  </a:lnTo>
                  <a:lnTo>
                    <a:pt x="128" y="462"/>
                  </a:lnTo>
                  <a:lnTo>
                    <a:pt x="123" y="462"/>
                  </a:lnTo>
                  <a:lnTo>
                    <a:pt x="118" y="462"/>
                  </a:lnTo>
                  <a:lnTo>
                    <a:pt x="113" y="456"/>
                  </a:lnTo>
                  <a:lnTo>
                    <a:pt x="108" y="450"/>
                  </a:lnTo>
                  <a:lnTo>
                    <a:pt x="97" y="456"/>
                  </a:lnTo>
                  <a:lnTo>
                    <a:pt x="92" y="450"/>
                  </a:lnTo>
                  <a:lnTo>
                    <a:pt x="92" y="445"/>
                  </a:lnTo>
                  <a:lnTo>
                    <a:pt x="97" y="439"/>
                  </a:lnTo>
                  <a:lnTo>
                    <a:pt x="87" y="439"/>
                  </a:lnTo>
                  <a:lnTo>
                    <a:pt x="87" y="433"/>
                  </a:lnTo>
                  <a:lnTo>
                    <a:pt x="82" y="433"/>
                  </a:lnTo>
                  <a:lnTo>
                    <a:pt x="82" y="428"/>
                  </a:lnTo>
                  <a:lnTo>
                    <a:pt x="82" y="422"/>
                  </a:lnTo>
                  <a:lnTo>
                    <a:pt x="77" y="428"/>
                  </a:lnTo>
                  <a:lnTo>
                    <a:pt x="72" y="428"/>
                  </a:lnTo>
                  <a:lnTo>
                    <a:pt x="72" y="433"/>
                  </a:lnTo>
                  <a:lnTo>
                    <a:pt x="72" y="428"/>
                  </a:lnTo>
                  <a:lnTo>
                    <a:pt x="67" y="428"/>
                  </a:lnTo>
                  <a:lnTo>
                    <a:pt x="67" y="422"/>
                  </a:lnTo>
                  <a:lnTo>
                    <a:pt x="61" y="416"/>
                  </a:lnTo>
                  <a:lnTo>
                    <a:pt x="67" y="410"/>
                  </a:lnTo>
                  <a:lnTo>
                    <a:pt x="67" y="405"/>
                  </a:lnTo>
                  <a:lnTo>
                    <a:pt x="67" y="399"/>
                  </a:lnTo>
                  <a:lnTo>
                    <a:pt x="67" y="393"/>
                  </a:lnTo>
                  <a:lnTo>
                    <a:pt x="67" y="388"/>
                  </a:lnTo>
                  <a:lnTo>
                    <a:pt x="61" y="382"/>
                  </a:lnTo>
                  <a:lnTo>
                    <a:pt x="56" y="382"/>
                  </a:lnTo>
                  <a:lnTo>
                    <a:pt x="61" y="388"/>
                  </a:lnTo>
                  <a:lnTo>
                    <a:pt x="61" y="393"/>
                  </a:lnTo>
                  <a:lnTo>
                    <a:pt x="56" y="393"/>
                  </a:lnTo>
                  <a:lnTo>
                    <a:pt x="56" y="399"/>
                  </a:lnTo>
                  <a:lnTo>
                    <a:pt x="51" y="399"/>
                  </a:lnTo>
                  <a:lnTo>
                    <a:pt x="46" y="393"/>
                  </a:lnTo>
                  <a:lnTo>
                    <a:pt x="51" y="388"/>
                  </a:lnTo>
                  <a:lnTo>
                    <a:pt x="51" y="382"/>
                  </a:lnTo>
                  <a:lnTo>
                    <a:pt x="56" y="382"/>
                  </a:lnTo>
                  <a:lnTo>
                    <a:pt x="56" y="376"/>
                  </a:lnTo>
                  <a:lnTo>
                    <a:pt x="51" y="376"/>
                  </a:lnTo>
                  <a:lnTo>
                    <a:pt x="46" y="376"/>
                  </a:lnTo>
                  <a:lnTo>
                    <a:pt x="41" y="371"/>
                  </a:lnTo>
                  <a:lnTo>
                    <a:pt x="41" y="365"/>
                  </a:lnTo>
                  <a:lnTo>
                    <a:pt x="51" y="348"/>
                  </a:lnTo>
                  <a:lnTo>
                    <a:pt x="51" y="342"/>
                  </a:lnTo>
                  <a:lnTo>
                    <a:pt x="56" y="336"/>
                  </a:lnTo>
                  <a:lnTo>
                    <a:pt x="56" y="331"/>
                  </a:lnTo>
                  <a:lnTo>
                    <a:pt x="61" y="325"/>
                  </a:lnTo>
                  <a:lnTo>
                    <a:pt x="67" y="319"/>
                  </a:lnTo>
                  <a:lnTo>
                    <a:pt x="72" y="319"/>
                  </a:lnTo>
                  <a:lnTo>
                    <a:pt x="77" y="314"/>
                  </a:lnTo>
                  <a:lnTo>
                    <a:pt x="82" y="314"/>
                  </a:lnTo>
                  <a:lnTo>
                    <a:pt x="87" y="314"/>
                  </a:lnTo>
                  <a:lnTo>
                    <a:pt x="92" y="308"/>
                  </a:lnTo>
                  <a:lnTo>
                    <a:pt x="92" y="302"/>
                  </a:lnTo>
                  <a:lnTo>
                    <a:pt x="97" y="302"/>
                  </a:lnTo>
                  <a:lnTo>
                    <a:pt x="103" y="296"/>
                  </a:lnTo>
                  <a:lnTo>
                    <a:pt x="103" y="291"/>
                  </a:lnTo>
                  <a:lnTo>
                    <a:pt x="103" y="285"/>
                  </a:lnTo>
                  <a:lnTo>
                    <a:pt x="97" y="279"/>
                  </a:lnTo>
                  <a:lnTo>
                    <a:pt x="92" y="274"/>
                  </a:lnTo>
                  <a:lnTo>
                    <a:pt x="87" y="274"/>
                  </a:lnTo>
                  <a:lnTo>
                    <a:pt x="77" y="274"/>
                  </a:lnTo>
                  <a:lnTo>
                    <a:pt x="67" y="268"/>
                  </a:lnTo>
                  <a:lnTo>
                    <a:pt x="61" y="268"/>
                  </a:lnTo>
                  <a:lnTo>
                    <a:pt x="56" y="268"/>
                  </a:lnTo>
                  <a:lnTo>
                    <a:pt x="51" y="268"/>
                  </a:lnTo>
                  <a:lnTo>
                    <a:pt x="46" y="262"/>
                  </a:lnTo>
                  <a:lnTo>
                    <a:pt x="46" y="257"/>
                  </a:lnTo>
                  <a:lnTo>
                    <a:pt x="46" y="251"/>
                  </a:lnTo>
                  <a:lnTo>
                    <a:pt x="41" y="245"/>
                  </a:lnTo>
                  <a:lnTo>
                    <a:pt x="41" y="234"/>
                  </a:lnTo>
                  <a:lnTo>
                    <a:pt x="41" y="228"/>
                  </a:lnTo>
                  <a:lnTo>
                    <a:pt x="46" y="217"/>
                  </a:lnTo>
                  <a:lnTo>
                    <a:pt x="41" y="217"/>
                  </a:lnTo>
                  <a:lnTo>
                    <a:pt x="36" y="205"/>
                  </a:lnTo>
                  <a:lnTo>
                    <a:pt x="41" y="205"/>
                  </a:lnTo>
                  <a:lnTo>
                    <a:pt x="41" y="200"/>
                  </a:lnTo>
                  <a:lnTo>
                    <a:pt x="36" y="200"/>
                  </a:lnTo>
                  <a:lnTo>
                    <a:pt x="30" y="211"/>
                  </a:lnTo>
                  <a:lnTo>
                    <a:pt x="25" y="211"/>
                  </a:lnTo>
                  <a:lnTo>
                    <a:pt x="25" y="200"/>
                  </a:lnTo>
                  <a:lnTo>
                    <a:pt x="20" y="200"/>
                  </a:lnTo>
                  <a:lnTo>
                    <a:pt x="20" y="205"/>
                  </a:lnTo>
                  <a:lnTo>
                    <a:pt x="20" y="211"/>
                  </a:lnTo>
                  <a:lnTo>
                    <a:pt x="20" y="217"/>
                  </a:lnTo>
                  <a:lnTo>
                    <a:pt x="25" y="217"/>
                  </a:lnTo>
                  <a:lnTo>
                    <a:pt x="20" y="222"/>
                  </a:lnTo>
                  <a:lnTo>
                    <a:pt x="15" y="222"/>
                  </a:lnTo>
                  <a:lnTo>
                    <a:pt x="5" y="217"/>
                  </a:lnTo>
                  <a:lnTo>
                    <a:pt x="0" y="211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194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0" y="171"/>
                  </a:lnTo>
                  <a:lnTo>
                    <a:pt x="5" y="171"/>
                  </a:lnTo>
                  <a:lnTo>
                    <a:pt x="15" y="177"/>
                  </a:lnTo>
                  <a:lnTo>
                    <a:pt x="20" y="177"/>
                  </a:lnTo>
                  <a:lnTo>
                    <a:pt x="25" y="171"/>
                  </a:lnTo>
                  <a:lnTo>
                    <a:pt x="25" y="165"/>
                  </a:lnTo>
                  <a:lnTo>
                    <a:pt x="30" y="160"/>
                  </a:lnTo>
                  <a:lnTo>
                    <a:pt x="30" y="154"/>
                  </a:lnTo>
                  <a:lnTo>
                    <a:pt x="25" y="143"/>
                  </a:lnTo>
                  <a:lnTo>
                    <a:pt x="25" y="137"/>
                  </a:lnTo>
                  <a:lnTo>
                    <a:pt x="30" y="120"/>
                  </a:lnTo>
                  <a:lnTo>
                    <a:pt x="41" y="91"/>
                  </a:lnTo>
                  <a:lnTo>
                    <a:pt x="25" y="80"/>
                  </a:lnTo>
                  <a:lnTo>
                    <a:pt x="20" y="74"/>
                  </a:lnTo>
                  <a:lnTo>
                    <a:pt x="30" y="69"/>
                  </a:lnTo>
                  <a:lnTo>
                    <a:pt x="30" y="63"/>
                  </a:lnTo>
                  <a:lnTo>
                    <a:pt x="36" y="63"/>
                  </a:lnTo>
                  <a:lnTo>
                    <a:pt x="41" y="63"/>
                  </a:lnTo>
                  <a:lnTo>
                    <a:pt x="51" y="63"/>
                  </a:lnTo>
                  <a:lnTo>
                    <a:pt x="56" y="57"/>
                  </a:lnTo>
                  <a:lnTo>
                    <a:pt x="56" y="46"/>
                  </a:lnTo>
                  <a:lnTo>
                    <a:pt x="72" y="40"/>
                  </a:lnTo>
                  <a:lnTo>
                    <a:pt x="77" y="46"/>
                  </a:lnTo>
                  <a:lnTo>
                    <a:pt x="82" y="46"/>
                  </a:lnTo>
                  <a:lnTo>
                    <a:pt x="87" y="52"/>
                  </a:lnTo>
                  <a:lnTo>
                    <a:pt x="92" y="52"/>
                  </a:lnTo>
                  <a:lnTo>
                    <a:pt x="97" y="52"/>
                  </a:lnTo>
                  <a:lnTo>
                    <a:pt x="103" y="52"/>
                  </a:lnTo>
                  <a:lnTo>
                    <a:pt x="113" y="52"/>
                  </a:lnTo>
                  <a:lnTo>
                    <a:pt x="118" y="52"/>
                  </a:lnTo>
                  <a:lnTo>
                    <a:pt x="123" y="52"/>
                  </a:lnTo>
                  <a:lnTo>
                    <a:pt x="128" y="46"/>
                  </a:lnTo>
                  <a:lnTo>
                    <a:pt x="139" y="29"/>
                  </a:lnTo>
                  <a:lnTo>
                    <a:pt x="144" y="17"/>
                  </a:lnTo>
                  <a:lnTo>
                    <a:pt x="144" y="12"/>
                  </a:lnTo>
                  <a:lnTo>
                    <a:pt x="149" y="12"/>
                  </a:lnTo>
                  <a:lnTo>
                    <a:pt x="165" y="6"/>
                  </a:lnTo>
                  <a:lnTo>
                    <a:pt x="170" y="6"/>
                  </a:lnTo>
                  <a:lnTo>
                    <a:pt x="170" y="12"/>
                  </a:lnTo>
                  <a:lnTo>
                    <a:pt x="165" y="12"/>
                  </a:lnTo>
                  <a:lnTo>
                    <a:pt x="170" y="12"/>
                  </a:lnTo>
                  <a:lnTo>
                    <a:pt x="175" y="17"/>
                  </a:lnTo>
                  <a:lnTo>
                    <a:pt x="180" y="17"/>
                  </a:lnTo>
                  <a:lnTo>
                    <a:pt x="180" y="12"/>
                  </a:lnTo>
                  <a:lnTo>
                    <a:pt x="195" y="6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1" y="6"/>
                  </a:lnTo>
                  <a:lnTo>
                    <a:pt x="216" y="6"/>
                  </a:lnTo>
                  <a:lnTo>
                    <a:pt x="221" y="6"/>
                  </a:lnTo>
                  <a:lnTo>
                    <a:pt x="226" y="6"/>
                  </a:lnTo>
                  <a:lnTo>
                    <a:pt x="242" y="6"/>
                  </a:lnTo>
                  <a:lnTo>
                    <a:pt x="262" y="17"/>
                  </a:lnTo>
                  <a:lnTo>
                    <a:pt x="278" y="17"/>
                  </a:lnTo>
                  <a:lnTo>
                    <a:pt x="283" y="29"/>
                  </a:lnTo>
                  <a:lnTo>
                    <a:pt x="288" y="34"/>
                  </a:lnTo>
                  <a:lnTo>
                    <a:pt x="299" y="34"/>
                  </a:lnTo>
                  <a:lnTo>
                    <a:pt x="304" y="29"/>
                  </a:lnTo>
                  <a:lnTo>
                    <a:pt x="309" y="29"/>
                  </a:lnTo>
                  <a:lnTo>
                    <a:pt x="314" y="29"/>
                  </a:lnTo>
                  <a:lnTo>
                    <a:pt x="319" y="29"/>
                  </a:lnTo>
                  <a:lnTo>
                    <a:pt x="319" y="34"/>
                  </a:lnTo>
                  <a:lnTo>
                    <a:pt x="324" y="34"/>
                  </a:lnTo>
                  <a:lnTo>
                    <a:pt x="329" y="29"/>
                  </a:lnTo>
                  <a:lnTo>
                    <a:pt x="329" y="34"/>
                  </a:lnTo>
                  <a:lnTo>
                    <a:pt x="335" y="34"/>
                  </a:lnTo>
                  <a:lnTo>
                    <a:pt x="340" y="34"/>
                  </a:lnTo>
                  <a:lnTo>
                    <a:pt x="345" y="40"/>
                  </a:lnTo>
                  <a:lnTo>
                    <a:pt x="350" y="46"/>
                  </a:lnTo>
                  <a:lnTo>
                    <a:pt x="345" y="52"/>
                  </a:lnTo>
                  <a:lnTo>
                    <a:pt x="340" y="57"/>
                  </a:lnTo>
                  <a:lnTo>
                    <a:pt x="335" y="57"/>
                  </a:lnTo>
                  <a:lnTo>
                    <a:pt x="324" y="69"/>
                  </a:lnTo>
                  <a:lnTo>
                    <a:pt x="319" y="69"/>
                  </a:lnTo>
                  <a:lnTo>
                    <a:pt x="324" y="74"/>
                  </a:lnTo>
                  <a:lnTo>
                    <a:pt x="335" y="80"/>
                  </a:lnTo>
                  <a:lnTo>
                    <a:pt x="345" y="74"/>
                  </a:lnTo>
                  <a:lnTo>
                    <a:pt x="350" y="80"/>
                  </a:lnTo>
                  <a:lnTo>
                    <a:pt x="355" y="74"/>
                  </a:lnTo>
                  <a:lnTo>
                    <a:pt x="360" y="86"/>
                  </a:lnTo>
                  <a:lnTo>
                    <a:pt x="366" y="80"/>
                  </a:lnTo>
                  <a:lnTo>
                    <a:pt x="366" y="74"/>
                  </a:lnTo>
                  <a:lnTo>
                    <a:pt x="366" y="69"/>
                  </a:lnTo>
                  <a:lnTo>
                    <a:pt x="366" y="63"/>
                  </a:lnTo>
                  <a:lnTo>
                    <a:pt x="376" y="63"/>
                  </a:lnTo>
                  <a:lnTo>
                    <a:pt x="386" y="57"/>
                  </a:lnTo>
                  <a:lnTo>
                    <a:pt x="391" y="57"/>
                  </a:lnTo>
                  <a:lnTo>
                    <a:pt x="391" y="52"/>
                  </a:lnTo>
                  <a:lnTo>
                    <a:pt x="386" y="46"/>
                  </a:lnTo>
                  <a:lnTo>
                    <a:pt x="376" y="34"/>
                  </a:lnTo>
                  <a:lnTo>
                    <a:pt x="381" y="29"/>
                  </a:lnTo>
                  <a:lnTo>
                    <a:pt x="386" y="29"/>
                  </a:lnTo>
                  <a:lnTo>
                    <a:pt x="386" y="23"/>
                  </a:lnTo>
                  <a:lnTo>
                    <a:pt x="386" y="17"/>
                  </a:lnTo>
                  <a:lnTo>
                    <a:pt x="386" y="12"/>
                  </a:lnTo>
                  <a:lnTo>
                    <a:pt x="386" y="6"/>
                  </a:lnTo>
                  <a:lnTo>
                    <a:pt x="391" y="6"/>
                  </a:lnTo>
                  <a:lnTo>
                    <a:pt x="396" y="12"/>
                  </a:lnTo>
                  <a:lnTo>
                    <a:pt x="407" y="23"/>
                  </a:lnTo>
                  <a:lnTo>
                    <a:pt x="412" y="29"/>
                  </a:lnTo>
                  <a:lnTo>
                    <a:pt x="417" y="34"/>
                  </a:lnTo>
                  <a:lnTo>
                    <a:pt x="422" y="34"/>
                  </a:lnTo>
                  <a:lnTo>
                    <a:pt x="422" y="40"/>
                  </a:lnTo>
                  <a:lnTo>
                    <a:pt x="427" y="40"/>
                  </a:lnTo>
                  <a:lnTo>
                    <a:pt x="433" y="40"/>
                  </a:lnTo>
                  <a:lnTo>
                    <a:pt x="433" y="46"/>
                  </a:lnTo>
                  <a:lnTo>
                    <a:pt x="438" y="52"/>
                  </a:lnTo>
                  <a:lnTo>
                    <a:pt x="443" y="57"/>
                  </a:lnTo>
                  <a:lnTo>
                    <a:pt x="453" y="63"/>
                  </a:lnTo>
                  <a:lnTo>
                    <a:pt x="438" y="80"/>
                  </a:lnTo>
                  <a:lnTo>
                    <a:pt x="443" y="86"/>
                  </a:lnTo>
                  <a:lnTo>
                    <a:pt x="438" y="91"/>
                  </a:lnTo>
                  <a:lnTo>
                    <a:pt x="453" y="97"/>
                  </a:lnTo>
                  <a:lnTo>
                    <a:pt x="448" y="103"/>
                  </a:lnTo>
                  <a:lnTo>
                    <a:pt x="443" y="109"/>
                  </a:lnTo>
                  <a:lnTo>
                    <a:pt x="438" y="109"/>
                  </a:lnTo>
                  <a:lnTo>
                    <a:pt x="433" y="109"/>
                  </a:lnTo>
                  <a:lnTo>
                    <a:pt x="433" y="114"/>
                  </a:lnTo>
                  <a:lnTo>
                    <a:pt x="427" y="114"/>
                  </a:lnTo>
                  <a:lnTo>
                    <a:pt x="412" y="109"/>
                  </a:lnTo>
                  <a:lnTo>
                    <a:pt x="412" y="103"/>
                  </a:lnTo>
                  <a:lnTo>
                    <a:pt x="407" y="109"/>
                  </a:lnTo>
                  <a:lnTo>
                    <a:pt x="402" y="103"/>
                  </a:lnTo>
                  <a:lnTo>
                    <a:pt x="402" y="109"/>
                  </a:lnTo>
                  <a:lnTo>
                    <a:pt x="402" y="114"/>
                  </a:lnTo>
                  <a:lnTo>
                    <a:pt x="407" y="114"/>
                  </a:lnTo>
                  <a:lnTo>
                    <a:pt x="412" y="120"/>
                  </a:lnTo>
                  <a:lnTo>
                    <a:pt x="417" y="126"/>
                  </a:lnTo>
                  <a:lnTo>
                    <a:pt x="412" y="131"/>
                  </a:lnTo>
                  <a:lnTo>
                    <a:pt x="407" y="131"/>
                  </a:lnTo>
                  <a:lnTo>
                    <a:pt x="402" y="131"/>
                  </a:lnTo>
                  <a:lnTo>
                    <a:pt x="396" y="126"/>
                  </a:lnTo>
                  <a:lnTo>
                    <a:pt x="391" y="126"/>
                  </a:lnTo>
                  <a:lnTo>
                    <a:pt x="386" y="120"/>
                  </a:lnTo>
                  <a:lnTo>
                    <a:pt x="386" y="126"/>
                  </a:lnTo>
                  <a:lnTo>
                    <a:pt x="381" y="126"/>
                  </a:lnTo>
                  <a:lnTo>
                    <a:pt x="376" y="126"/>
                  </a:lnTo>
                  <a:lnTo>
                    <a:pt x="381" y="120"/>
                  </a:lnTo>
                  <a:lnTo>
                    <a:pt x="381" y="114"/>
                  </a:lnTo>
                  <a:lnTo>
                    <a:pt x="381" y="109"/>
                  </a:lnTo>
                  <a:lnTo>
                    <a:pt x="376" y="109"/>
                  </a:lnTo>
                  <a:lnTo>
                    <a:pt x="376" y="114"/>
                  </a:lnTo>
                  <a:lnTo>
                    <a:pt x="371" y="114"/>
                  </a:lnTo>
                  <a:lnTo>
                    <a:pt x="366" y="109"/>
                  </a:lnTo>
                  <a:lnTo>
                    <a:pt x="366" y="114"/>
                  </a:lnTo>
                  <a:lnTo>
                    <a:pt x="360" y="114"/>
                  </a:lnTo>
                  <a:lnTo>
                    <a:pt x="355" y="114"/>
                  </a:lnTo>
                  <a:lnTo>
                    <a:pt x="355" y="126"/>
                  </a:lnTo>
                  <a:lnTo>
                    <a:pt x="360" y="126"/>
                  </a:lnTo>
                  <a:lnTo>
                    <a:pt x="350" y="137"/>
                  </a:lnTo>
                  <a:lnTo>
                    <a:pt x="355" y="137"/>
                  </a:lnTo>
                  <a:lnTo>
                    <a:pt x="360" y="137"/>
                  </a:lnTo>
                  <a:lnTo>
                    <a:pt x="360" y="143"/>
                  </a:lnTo>
                  <a:lnTo>
                    <a:pt x="360" y="148"/>
                  </a:lnTo>
                  <a:lnTo>
                    <a:pt x="360" y="154"/>
                  </a:lnTo>
                  <a:lnTo>
                    <a:pt x="366" y="165"/>
                  </a:lnTo>
                  <a:lnTo>
                    <a:pt x="376" y="171"/>
                  </a:lnTo>
                  <a:lnTo>
                    <a:pt x="381" y="165"/>
                  </a:lnTo>
                  <a:lnTo>
                    <a:pt x="381" y="171"/>
                  </a:lnTo>
                  <a:lnTo>
                    <a:pt x="386" y="171"/>
                  </a:lnTo>
                  <a:lnTo>
                    <a:pt x="396" y="183"/>
                  </a:lnTo>
                  <a:lnTo>
                    <a:pt x="402" y="194"/>
                  </a:lnTo>
                  <a:lnTo>
                    <a:pt x="402" y="205"/>
                  </a:lnTo>
                  <a:lnTo>
                    <a:pt x="407" y="211"/>
                  </a:lnTo>
                  <a:lnTo>
                    <a:pt x="412" y="217"/>
                  </a:lnTo>
                  <a:lnTo>
                    <a:pt x="417" y="217"/>
                  </a:lnTo>
                  <a:lnTo>
                    <a:pt x="422" y="217"/>
                  </a:lnTo>
                  <a:lnTo>
                    <a:pt x="427" y="217"/>
                  </a:lnTo>
                  <a:lnTo>
                    <a:pt x="427" y="222"/>
                  </a:lnTo>
                  <a:lnTo>
                    <a:pt x="422" y="228"/>
                  </a:lnTo>
                  <a:lnTo>
                    <a:pt x="422" y="251"/>
                  </a:lnTo>
                  <a:lnTo>
                    <a:pt x="407" y="257"/>
                  </a:lnTo>
                  <a:lnTo>
                    <a:pt x="412" y="268"/>
                  </a:lnTo>
                  <a:lnTo>
                    <a:pt x="407" y="274"/>
                  </a:lnTo>
                  <a:lnTo>
                    <a:pt x="412" y="274"/>
                  </a:lnTo>
                  <a:lnTo>
                    <a:pt x="427" y="262"/>
                  </a:lnTo>
                  <a:lnTo>
                    <a:pt x="433" y="262"/>
                  </a:lnTo>
                  <a:lnTo>
                    <a:pt x="448" y="262"/>
                  </a:lnTo>
                  <a:lnTo>
                    <a:pt x="453" y="262"/>
                  </a:lnTo>
                  <a:lnTo>
                    <a:pt x="458" y="262"/>
                  </a:lnTo>
                  <a:lnTo>
                    <a:pt x="469" y="257"/>
                  </a:lnTo>
                  <a:lnTo>
                    <a:pt x="479" y="251"/>
                  </a:lnTo>
                  <a:lnTo>
                    <a:pt x="479" y="245"/>
                  </a:lnTo>
                  <a:lnTo>
                    <a:pt x="479" y="240"/>
                  </a:lnTo>
                  <a:lnTo>
                    <a:pt x="479" y="234"/>
                  </a:lnTo>
                  <a:lnTo>
                    <a:pt x="484" y="228"/>
                  </a:lnTo>
                  <a:lnTo>
                    <a:pt x="484" y="234"/>
                  </a:lnTo>
                  <a:lnTo>
                    <a:pt x="489" y="234"/>
                  </a:lnTo>
                  <a:lnTo>
                    <a:pt x="494" y="228"/>
                  </a:lnTo>
                  <a:lnTo>
                    <a:pt x="500" y="228"/>
                  </a:lnTo>
                  <a:lnTo>
                    <a:pt x="500" y="234"/>
                  </a:lnTo>
                  <a:lnTo>
                    <a:pt x="505" y="234"/>
                  </a:lnTo>
                  <a:lnTo>
                    <a:pt x="510" y="245"/>
                  </a:lnTo>
                  <a:lnTo>
                    <a:pt x="500" y="245"/>
                  </a:lnTo>
                  <a:lnTo>
                    <a:pt x="494" y="245"/>
                  </a:lnTo>
                  <a:lnTo>
                    <a:pt x="494" y="251"/>
                  </a:lnTo>
                  <a:lnTo>
                    <a:pt x="500" y="251"/>
                  </a:lnTo>
                  <a:lnTo>
                    <a:pt x="505" y="251"/>
                  </a:lnTo>
                  <a:lnTo>
                    <a:pt x="515" y="251"/>
                  </a:lnTo>
                  <a:lnTo>
                    <a:pt x="520" y="251"/>
                  </a:lnTo>
                  <a:lnTo>
                    <a:pt x="525" y="251"/>
                  </a:lnTo>
                  <a:lnTo>
                    <a:pt x="525" y="262"/>
                  </a:lnTo>
                  <a:lnTo>
                    <a:pt x="525" y="268"/>
                  </a:lnTo>
                  <a:lnTo>
                    <a:pt x="525" y="279"/>
                  </a:lnTo>
                  <a:lnTo>
                    <a:pt x="525" y="285"/>
                  </a:lnTo>
                  <a:lnTo>
                    <a:pt x="520" y="291"/>
                  </a:lnTo>
                  <a:lnTo>
                    <a:pt x="520" y="308"/>
                  </a:lnTo>
                  <a:lnTo>
                    <a:pt x="525" y="308"/>
                  </a:lnTo>
                  <a:lnTo>
                    <a:pt x="531" y="314"/>
                  </a:lnTo>
                  <a:lnTo>
                    <a:pt x="536" y="325"/>
                  </a:lnTo>
                  <a:lnTo>
                    <a:pt x="536" y="331"/>
                  </a:lnTo>
                  <a:lnTo>
                    <a:pt x="531" y="331"/>
                  </a:lnTo>
                  <a:lnTo>
                    <a:pt x="525" y="336"/>
                  </a:lnTo>
                  <a:lnTo>
                    <a:pt x="520" y="336"/>
                  </a:lnTo>
                  <a:lnTo>
                    <a:pt x="515" y="331"/>
                  </a:lnTo>
                  <a:lnTo>
                    <a:pt x="510" y="331"/>
                  </a:lnTo>
                  <a:lnTo>
                    <a:pt x="510" y="336"/>
                  </a:lnTo>
                  <a:lnTo>
                    <a:pt x="505" y="342"/>
                  </a:lnTo>
                  <a:lnTo>
                    <a:pt x="494" y="342"/>
                  </a:lnTo>
                  <a:lnTo>
                    <a:pt x="484" y="348"/>
                  </a:lnTo>
                  <a:lnTo>
                    <a:pt x="489" y="353"/>
                  </a:lnTo>
                  <a:lnTo>
                    <a:pt x="489" y="359"/>
                  </a:lnTo>
                  <a:lnTo>
                    <a:pt x="494" y="371"/>
                  </a:lnTo>
                  <a:lnTo>
                    <a:pt x="494" y="376"/>
                  </a:lnTo>
                  <a:lnTo>
                    <a:pt x="494" y="382"/>
                  </a:lnTo>
                  <a:lnTo>
                    <a:pt x="479" y="405"/>
                  </a:lnTo>
                  <a:lnTo>
                    <a:pt x="474" y="410"/>
                  </a:lnTo>
                  <a:lnTo>
                    <a:pt x="469" y="416"/>
                  </a:lnTo>
                  <a:lnTo>
                    <a:pt x="464" y="416"/>
                  </a:lnTo>
                  <a:lnTo>
                    <a:pt x="453" y="422"/>
                  </a:lnTo>
                  <a:lnTo>
                    <a:pt x="448" y="428"/>
                  </a:lnTo>
                  <a:close/>
                </a:path>
              </a:pathLst>
            </a:custGeom>
            <a:solidFill>
              <a:srgbClr val="FF0000">
                <a:alpha val="25098"/>
              </a:srgbClr>
            </a:solidFill>
            <a:ln w="31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lIns="85927" tIns="42957" rIns="85927" bIns="42957"/>
            <a:lstStyle/>
            <a:p>
              <a:endParaRPr lang="ru-RU" sz="2356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342741" y="3364635"/>
              <a:ext cx="543499" cy="1809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66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1294</a:t>
              </a:r>
              <a:r>
                <a:rPr lang="en-US" sz="66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ru-RU" sz="661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419</a:t>
              </a:r>
            </a:p>
          </p:txBody>
        </p:sp>
        <p:sp>
          <p:nvSpPr>
            <p:cNvPr id="42" name="TextBox 10"/>
            <p:cNvSpPr txBox="1"/>
            <p:nvPr/>
          </p:nvSpPr>
          <p:spPr>
            <a:xfrm>
              <a:off x="881606" y="2954813"/>
              <a:ext cx="1219084" cy="210150"/>
            </a:xfrm>
            <a:prstGeom prst="rect">
              <a:avLst/>
            </a:prstGeom>
            <a:solidFill>
              <a:schemeClr val="bg1"/>
            </a:solidFill>
            <a:effectLst>
              <a:softEdge rad="63500"/>
            </a:effectLst>
          </p:spPr>
          <p:txBody>
            <a:bodyPr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 defTabSz="647323">
                <a:defRPr/>
              </a:pPr>
              <a:r>
                <a:rPr lang="ru-RU" sz="943" dirty="0">
                  <a:solidFill>
                    <a:prstClr val="black"/>
                  </a:solidFill>
                </a:rPr>
                <a:t>Бузулукский р-н</a:t>
              </a:r>
            </a:p>
          </p:txBody>
        </p:sp>
        <p:sp>
          <p:nvSpPr>
            <p:cNvPr id="35" name="Прямоугольник 34"/>
            <p:cNvSpPr/>
            <p:nvPr/>
          </p:nvSpPr>
          <p:spPr bwMode="auto">
            <a:xfrm>
              <a:off x="1027691" y="3545612"/>
              <a:ext cx="863029" cy="150814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61057">
                <a:defRPr/>
              </a:pPr>
              <a:r>
                <a:rPr lang="ru-RU" sz="755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12805/37022</a:t>
              </a:r>
            </a:p>
          </p:txBody>
        </p:sp>
        <p:sp>
          <p:nvSpPr>
            <p:cNvPr id="37" name="TextBox 23"/>
            <p:cNvSpPr txBox="1"/>
            <p:nvPr/>
          </p:nvSpPr>
          <p:spPr>
            <a:xfrm>
              <a:off x="1391126" y="3141429"/>
              <a:ext cx="456528" cy="186280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lIns="64722" tIns="32366" rIns="64722" bIns="32366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defTabSz="862798">
                <a:defRPr/>
              </a:pPr>
              <a:r>
                <a:rPr lang="ru-RU" sz="943" dirty="0" smtClean="0">
                  <a:solidFill>
                    <a:prstClr val="black"/>
                  </a:solidFill>
                </a:rPr>
                <a:t>17</a:t>
              </a:r>
              <a:endParaRPr lang="ru-RU" sz="943" dirty="0">
                <a:solidFill>
                  <a:prstClr val="black"/>
                </a:solidFill>
              </a:endParaRP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1042623" y="3372572"/>
              <a:ext cx="304598" cy="168277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46925">
                <a:defRPr/>
              </a:pPr>
              <a:r>
                <a:rPr lang="ru-RU" sz="661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45%</a:t>
              </a:r>
            </a:p>
          </p:txBody>
        </p:sp>
        <p:sp>
          <p:nvSpPr>
            <p:cNvPr id="36" name="TextBox 23"/>
            <p:cNvSpPr txBox="1"/>
            <p:nvPr/>
          </p:nvSpPr>
          <p:spPr>
            <a:xfrm>
              <a:off x="1084304" y="3141429"/>
              <a:ext cx="440555" cy="18628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softEdge rad="63500"/>
            </a:effectLst>
          </p:spPr>
          <p:txBody>
            <a:bodyPr lIns="64722" tIns="32366" rIns="64722" bIns="32366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defTabSz="862798">
                <a:defRPr/>
              </a:pPr>
              <a:r>
                <a:rPr lang="ru-RU" sz="943" dirty="0">
                  <a:solidFill>
                    <a:prstClr val="black"/>
                  </a:solidFill>
                </a:rPr>
                <a:t>4</a:t>
              </a:r>
              <a:endParaRPr lang="ru-RU" sz="943" dirty="0">
                <a:solidFill>
                  <a:prstClr val="black"/>
                </a:solidFill>
              </a:endParaRPr>
            </a:p>
          </p:txBody>
        </p:sp>
        <p:sp>
          <p:nvSpPr>
            <p:cNvPr id="12309" name="Freeform 13"/>
            <p:cNvSpPr>
              <a:spLocks/>
            </p:cNvSpPr>
            <p:nvPr/>
          </p:nvSpPr>
          <p:spPr bwMode="auto">
            <a:xfrm>
              <a:off x="1558139" y="1041754"/>
              <a:ext cx="981005" cy="876526"/>
            </a:xfrm>
            <a:custGeom>
              <a:avLst/>
              <a:gdLst>
                <a:gd name="T0" fmla="*/ 2147483646 w 536"/>
                <a:gd name="T1" fmla="*/ 2147483646 h 473"/>
                <a:gd name="T2" fmla="*/ 2147483646 w 536"/>
                <a:gd name="T3" fmla="*/ 2147483646 h 473"/>
                <a:gd name="T4" fmla="*/ 2147483646 w 536"/>
                <a:gd name="T5" fmla="*/ 2147483646 h 473"/>
                <a:gd name="T6" fmla="*/ 2147483646 w 536"/>
                <a:gd name="T7" fmla="*/ 2147483646 h 473"/>
                <a:gd name="T8" fmla="*/ 2147483646 w 536"/>
                <a:gd name="T9" fmla="*/ 2147483646 h 473"/>
                <a:gd name="T10" fmla="*/ 2147483646 w 536"/>
                <a:gd name="T11" fmla="*/ 2147483646 h 473"/>
                <a:gd name="T12" fmla="*/ 2147483646 w 536"/>
                <a:gd name="T13" fmla="*/ 2147483646 h 473"/>
                <a:gd name="T14" fmla="*/ 2147483646 w 536"/>
                <a:gd name="T15" fmla="*/ 2147483646 h 473"/>
                <a:gd name="T16" fmla="*/ 2147483646 w 536"/>
                <a:gd name="T17" fmla="*/ 2147483646 h 473"/>
                <a:gd name="T18" fmla="*/ 2147483646 w 536"/>
                <a:gd name="T19" fmla="*/ 2147483646 h 473"/>
                <a:gd name="T20" fmla="*/ 2147483646 w 536"/>
                <a:gd name="T21" fmla="*/ 2147483646 h 473"/>
                <a:gd name="T22" fmla="*/ 2147483646 w 536"/>
                <a:gd name="T23" fmla="*/ 2147483646 h 473"/>
                <a:gd name="T24" fmla="*/ 2147483646 w 536"/>
                <a:gd name="T25" fmla="*/ 2147483646 h 473"/>
                <a:gd name="T26" fmla="*/ 2147483646 w 536"/>
                <a:gd name="T27" fmla="*/ 2147483646 h 473"/>
                <a:gd name="T28" fmla="*/ 2147483646 w 536"/>
                <a:gd name="T29" fmla="*/ 2147483646 h 473"/>
                <a:gd name="T30" fmla="*/ 2147483646 w 536"/>
                <a:gd name="T31" fmla="*/ 2147483646 h 473"/>
                <a:gd name="T32" fmla="*/ 2147483646 w 536"/>
                <a:gd name="T33" fmla="*/ 2147483646 h 473"/>
                <a:gd name="T34" fmla="*/ 2147483646 w 536"/>
                <a:gd name="T35" fmla="*/ 2147483646 h 473"/>
                <a:gd name="T36" fmla="*/ 2147483646 w 536"/>
                <a:gd name="T37" fmla="*/ 2147483646 h 473"/>
                <a:gd name="T38" fmla="*/ 2147483646 w 536"/>
                <a:gd name="T39" fmla="*/ 2147483646 h 473"/>
                <a:gd name="T40" fmla="*/ 2147483646 w 536"/>
                <a:gd name="T41" fmla="*/ 2147483646 h 473"/>
                <a:gd name="T42" fmla="*/ 2147483646 w 536"/>
                <a:gd name="T43" fmla="*/ 2147483646 h 473"/>
                <a:gd name="T44" fmla="*/ 2147483646 w 536"/>
                <a:gd name="T45" fmla="*/ 2147483646 h 473"/>
                <a:gd name="T46" fmla="*/ 2147483646 w 536"/>
                <a:gd name="T47" fmla="*/ 2147483646 h 473"/>
                <a:gd name="T48" fmla="*/ 0 w 536"/>
                <a:gd name="T49" fmla="*/ 2147483646 h 473"/>
                <a:gd name="T50" fmla="*/ 2147483646 w 536"/>
                <a:gd name="T51" fmla="*/ 2147483646 h 473"/>
                <a:gd name="T52" fmla="*/ 2147483646 w 536"/>
                <a:gd name="T53" fmla="*/ 2147483646 h 473"/>
                <a:gd name="T54" fmla="*/ 2147483646 w 536"/>
                <a:gd name="T55" fmla="*/ 2147483646 h 473"/>
                <a:gd name="T56" fmla="*/ 2147483646 w 536"/>
                <a:gd name="T57" fmla="*/ 2147483646 h 473"/>
                <a:gd name="T58" fmla="*/ 2147483646 w 536"/>
                <a:gd name="T59" fmla="*/ 2147483646 h 473"/>
                <a:gd name="T60" fmla="*/ 2147483646 w 536"/>
                <a:gd name="T61" fmla="*/ 2147483646 h 473"/>
                <a:gd name="T62" fmla="*/ 2147483646 w 536"/>
                <a:gd name="T63" fmla="*/ 2147483646 h 473"/>
                <a:gd name="T64" fmla="*/ 2147483646 w 536"/>
                <a:gd name="T65" fmla="*/ 2147483646 h 473"/>
                <a:gd name="T66" fmla="*/ 2147483646 w 536"/>
                <a:gd name="T67" fmla="*/ 2147483646 h 473"/>
                <a:gd name="T68" fmla="*/ 2147483646 w 536"/>
                <a:gd name="T69" fmla="*/ 2147483646 h 473"/>
                <a:gd name="T70" fmla="*/ 2147483646 w 536"/>
                <a:gd name="T71" fmla="*/ 2147483646 h 473"/>
                <a:gd name="T72" fmla="*/ 2147483646 w 536"/>
                <a:gd name="T73" fmla="*/ 2147483646 h 473"/>
                <a:gd name="T74" fmla="*/ 2147483646 w 536"/>
                <a:gd name="T75" fmla="*/ 2147483646 h 473"/>
                <a:gd name="T76" fmla="*/ 2147483646 w 536"/>
                <a:gd name="T77" fmla="*/ 2147483646 h 473"/>
                <a:gd name="T78" fmla="*/ 2147483646 w 536"/>
                <a:gd name="T79" fmla="*/ 2147483646 h 473"/>
                <a:gd name="T80" fmla="*/ 2147483646 w 536"/>
                <a:gd name="T81" fmla="*/ 2147483646 h 473"/>
                <a:gd name="T82" fmla="*/ 2147483646 w 536"/>
                <a:gd name="T83" fmla="*/ 2147483646 h 473"/>
                <a:gd name="T84" fmla="*/ 2147483646 w 536"/>
                <a:gd name="T85" fmla="*/ 2147483646 h 473"/>
                <a:gd name="T86" fmla="*/ 2147483646 w 536"/>
                <a:gd name="T87" fmla="*/ 2147483646 h 473"/>
                <a:gd name="T88" fmla="*/ 2147483646 w 536"/>
                <a:gd name="T89" fmla="*/ 2147483646 h 473"/>
                <a:gd name="T90" fmla="*/ 2147483646 w 536"/>
                <a:gd name="T91" fmla="*/ 2147483646 h 473"/>
                <a:gd name="T92" fmla="*/ 2147483646 w 536"/>
                <a:gd name="T93" fmla="*/ 2147483646 h 473"/>
                <a:gd name="T94" fmla="*/ 2147483646 w 536"/>
                <a:gd name="T95" fmla="*/ 2147483646 h 473"/>
                <a:gd name="T96" fmla="*/ 2147483646 w 536"/>
                <a:gd name="T97" fmla="*/ 2147483646 h 473"/>
                <a:gd name="T98" fmla="*/ 2147483646 w 536"/>
                <a:gd name="T99" fmla="*/ 2147483646 h 473"/>
                <a:gd name="T100" fmla="*/ 2147483646 w 536"/>
                <a:gd name="T101" fmla="*/ 2147483646 h 473"/>
                <a:gd name="T102" fmla="*/ 2147483646 w 536"/>
                <a:gd name="T103" fmla="*/ 2147483646 h 473"/>
                <a:gd name="T104" fmla="*/ 2147483646 w 536"/>
                <a:gd name="T105" fmla="*/ 2147483646 h 473"/>
                <a:gd name="T106" fmla="*/ 2147483646 w 536"/>
                <a:gd name="T107" fmla="*/ 2147483646 h 473"/>
                <a:gd name="T108" fmla="*/ 2147483646 w 536"/>
                <a:gd name="T109" fmla="*/ 2147483646 h 473"/>
                <a:gd name="T110" fmla="*/ 2147483646 w 536"/>
                <a:gd name="T111" fmla="*/ 2147483646 h 473"/>
                <a:gd name="T112" fmla="*/ 2147483646 w 536"/>
                <a:gd name="T113" fmla="*/ 2147483646 h 473"/>
                <a:gd name="T114" fmla="*/ 2147483646 w 536"/>
                <a:gd name="T115" fmla="*/ 2147483646 h 47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36"/>
                <a:gd name="T175" fmla="*/ 0 h 473"/>
                <a:gd name="T176" fmla="*/ 536 w 536"/>
                <a:gd name="T177" fmla="*/ 473 h 47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36" h="473">
                  <a:moveTo>
                    <a:pt x="448" y="428"/>
                  </a:moveTo>
                  <a:lnTo>
                    <a:pt x="443" y="428"/>
                  </a:lnTo>
                  <a:lnTo>
                    <a:pt x="438" y="422"/>
                  </a:lnTo>
                  <a:lnTo>
                    <a:pt x="433" y="416"/>
                  </a:lnTo>
                  <a:lnTo>
                    <a:pt x="433" y="410"/>
                  </a:lnTo>
                  <a:lnTo>
                    <a:pt x="427" y="405"/>
                  </a:lnTo>
                  <a:lnTo>
                    <a:pt x="422" y="405"/>
                  </a:lnTo>
                  <a:lnTo>
                    <a:pt x="422" y="393"/>
                  </a:lnTo>
                  <a:lnTo>
                    <a:pt x="422" y="388"/>
                  </a:lnTo>
                  <a:lnTo>
                    <a:pt x="412" y="376"/>
                  </a:lnTo>
                  <a:lnTo>
                    <a:pt x="407" y="376"/>
                  </a:lnTo>
                  <a:lnTo>
                    <a:pt x="407" y="371"/>
                  </a:lnTo>
                  <a:lnTo>
                    <a:pt x="402" y="371"/>
                  </a:lnTo>
                  <a:lnTo>
                    <a:pt x="391" y="376"/>
                  </a:lnTo>
                  <a:lnTo>
                    <a:pt x="381" y="365"/>
                  </a:lnTo>
                  <a:lnTo>
                    <a:pt x="371" y="365"/>
                  </a:lnTo>
                  <a:lnTo>
                    <a:pt x="366" y="365"/>
                  </a:lnTo>
                  <a:lnTo>
                    <a:pt x="366" y="371"/>
                  </a:lnTo>
                  <a:lnTo>
                    <a:pt x="366" y="376"/>
                  </a:lnTo>
                  <a:lnTo>
                    <a:pt x="345" y="382"/>
                  </a:lnTo>
                  <a:lnTo>
                    <a:pt x="340" y="388"/>
                  </a:lnTo>
                  <a:lnTo>
                    <a:pt x="335" y="376"/>
                  </a:lnTo>
                  <a:lnTo>
                    <a:pt x="329" y="371"/>
                  </a:lnTo>
                  <a:lnTo>
                    <a:pt x="324" y="371"/>
                  </a:lnTo>
                  <a:lnTo>
                    <a:pt x="319" y="371"/>
                  </a:lnTo>
                  <a:lnTo>
                    <a:pt x="314" y="371"/>
                  </a:lnTo>
                  <a:lnTo>
                    <a:pt x="314" y="365"/>
                  </a:lnTo>
                  <a:lnTo>
                    <a:pt x="314" y="359"/>
                  </a:lnTo>
                  <a:lnTo>
                    <a:pt x="309" y="359"/>
                  </a:lnTo>
                  <a:lnTo>
                    <a:pt x="304" y="359"/>
                  </a:lnTo>
                  <a:lnTo>
                    <a:pt x="304" y="348"/>
                  </a:lnTo>
                  <a:lnTo>
                    <a:pt x="304" y="325"/>
                  </a:lnTo>
                  <a:lnTo>
                    <a:pt x="304" y="319"/>
                  </a:lnTo>
                  <a:lnTo>
                    <a:pt x="299" y="319"/>
                  </a:lnTo>
                  <a:lnTo>
                    <a:pt x="293" y="319"/>
                  </a:lnTo>
                  <a:lnTo>
                    <a:pt x="288" y="319"/>
                  </a:lnTo>
                  <a:lnTo>
                    <a:pt x="283" y="319"/>
                  </a:lnTo>
                  <a:lnTo>
                    <a:pt x="283" y="336"/>
                  </a:lnTo>
                  <a:lnTo>
                    <a:pt x="283" y="342"/>
                  </a:lnTo>
                  <a:lnTo>
                    <a:pt x="278" y="348"/>
                  </a:lnTo>
                  <a:lnTo>
                    <a:pt x="262" y="353"/>
                  </a:lnTo>
                  <a:lnTo>
                    <a:pt x="257" y="359"/>
                  </a:lnTo>
                  <a:lnTo>
                    <a:pt x="257" y="365"/>
                  </a:lnTo>
                  <a:lnTo>
                    <a:pt x="257" y="371"/>
                  </a:lnTo>
                  <a:lnTo>
                    <a:pt x="262" y="382"/>
                  </a:lnTo>
                  <a:lnTo>
                    <a:pt x="247" y="399"/>
                  </a:lnTo>
                  <a:lnTo>
                    <a:pt x="252" y="416"/>
                  </a:lnTo>
                  <a:lnTo>
                    <a:pt x="252" y="422"/>
                  </a:lnTo>
                  <a:lnTo>
                    <a:pt x="252" y="433"/>
                  </a:lnTo>
                  <a:lnTo>
                    <a:pt x="221" y="422"/>
                  </a:lnTo>
                  <a:lnTo>
                    <a:pt x="216" y="416"/>
                  </a:lnTo>
                  <a:lnTo>
                    <a:pt x="211" y="416"/>
                  </a:lnTo>
                  <a:lnTo>
                    <a:pt x="211" y="410"/>
                  </a:lnTo>
                  <a:lnTo>
                    <a:pt x="206" y="410"/>
                  </a:lnTo>
                  <a:lnTo>
                    <a:pt x="201" y="410"/>
                  </a:lnTo>
                  <a:lnTo>
                    <a:pt x="195" y="416"/>
                  </a:lnTo>
                  <a:lnTo>
                    <a:pt x="195" y="422"/>
                  </a:lnTo>
                  <a:lnTo>
                    <a:pt x="195" y="433"/>
                  </a:lnTo>
                  <a:lnTo>
                    <a:pt x="190" y="439"/>
                  </a:lnTo>
                  <a:lnTo>
                    <a:pt x="190" y="445"/>
                  </a:lnTo>
                  <a:lnTo>
                    <a:pt x="185" y="450"/>
                  </a:lnTo>
                  <a:lnTo>
                    <a:pt x="185" y="456"/>
                  </a:lnTo>
                  <a:lnTo>
                    <a:pt x="180" y="456"/>
                  </a:lnTo>
                  <a:lnTo>
                    <a:pt x="180" y="450"/>
                  </a:lnTo>
                  <a:lnTo>
                    <a:pt x="175" y="450"/>
                  </a:lnTo>
                  <a:lnTo>
                    <a:pt x="175" y="445"/>
                  </a:lnTo>
                  <a:lnTo>
                    <a:pt x="170" y="445"/>
                  </a:lnTo>
                  <a:lnTo>
                    <a:pt x="165" y="450"/>
                  </a:lnTo>
                  <a:lnTo>
                    <a:pt x="165" y="456"/>
                  </a:lnTo>
                  <a:lnTo>
                    <a:pt x="159" y="450"/>
                  </a:lnTo>
                  <a:lnTo>
                    <a:pt x="154" y="450"/>
                  </a:lnTo>
                  <a:lnTo>
                    <a:pt x="149" y="456"/>
                  </a:lnTo>
                  <a:lnTo>
                    <a:pt x="154" y="456"/>
                  </a:lnTo>
                  <a:lnTo>
                    <a:pt x="159" y="456"/>
                  </a:lnTo>
                  <a:lnTo>
                    <a:pt x="159" y="462"/>
                  </a:lnTo>
                  <a:lnTo>
                    <a:pt x="159" y="467"/>
                  </a:lnTo>
                  <a:lnTo>
                    <a:pt x="154" y="467"/>
                  </a:lnTo>
                  <a:lnTo>
                    <a:pt x="149" y="473"/>
                  </a:lnTo>
                  <a:lnTo>
                    <a:pt x="144" y="473"/>
                  </a:lnTo>
                  <a:lnTo>
                    <a:pt x="139" y="473"/>
                  </a:lnTo>
                  <a:lnTo>
                    <a:pt x="139" y="467"/>
                  </a:lnTo>
                  <a:lnTo>
                    <a:pt x="139" y="462"/>
                  </a:lnTo>
                  <a:lnTo>
                    <a:pt x="134" y="456"/>
                  </a:lnTo>
                  <a:lnTo>
                    <a:pt x="128" y="456"/>
                  </a:lnTo>
                  <a:lnTo>
                    <a:pt x="128" y="462"/>
                  </a:lnTo>
                  <a:lnTo>
                    <a:pt x="123" y="462"/>
                  </a:lnTo>
                  <a:lnTo>
                    <a:pt x="118" y="462"/>
                  </a:lnTo>
                  <a:lnTo>
                    <a:pt x="113" y="456"/>
                  </a:lnTo>
                  <a:lnTo>
                    <a:pt x="108" y="450"/>
                  </a:lnTo>
                  <a:lnTo>
                    <a:pt x="97" y="456"/>
                  </a:lnTo>
                  <a:lnTo>
                    <a:pt x="92" y="450"/>
                  </a:lnTo>
                  <a:lnTo>
                    <a:pt x="92" y="445"/>
                  </a:lnTo>
                  <a:lnTo>
                    <a:pt x="97" y="439"/>
                  </a:lnTo>
                  <a:lnTo>
                    <a:pt x="87" y="439"/>
                  </a:lnTo>
                  <a:lnTo>
                    <a:pt x="87" y="433"/>
                  </a:lnTo>
                  <a:lnTo>
                    <a:pt x="82" y="433"/>
                  </a:lnTo>
                  <a:lnTo>
                    <a:pt x="82" y="428"/>
                  </a:lnTo>
                  <a:lnTo>
                    <a:pt x="82" y="422"/>
                  </a:lnTo>
                  <a:lnTo>
                    <a:pt x="77" y="428"/>
                  </a:lnTo>
                  <a:lnTo>
                    <a:pt x="72" y="428"/>
                  </a:lnTo>
                  <a:lnTo>
                    <a:pt x="72" y="433"/>
                  </a:lnTo>
                  <a:lnTo>
                    <a:pt x="72" y="428"/>
                  </a:lnTo>
                  <a:lnTo>
                    <a:pt x="67" y="428"/>
                  </a:lnTo>
                  <a:lnTo>
                    <a:pt x="67" y="422"/>
                  </a:lnTo>
                  <a:lnTo>
                    <a:pt x="61" y="416"/>
                  </a:lnTo>
                  <a:lnTo>
                    <a:pt x="67" y="410"/>
                  </a:lnTo>
                  <a:lnTo>
                    <a:pt x="67" y="405"/>
                  </a:lnTo>
                  <a:lnTo>
                    <a:pt x="67" y="399"/>
                  </a:lnTo>
                  <a:lnTo>
                    <a:pt x="67" y="393"/>
                  </a:lnTo>
                  <a:lnTo>
                    <a:pt x="67" y="388"/>
                  </a:lnTo>
                  <a:lnTo>
                    <a:pt x="61" y="382"/>
                  </a:lnTo>
                  <a:lnTo>
                    <a:pt x="56" y="382"/>
                  </a:lnTo>
                  <a:lnTo>
                    <a:pt x="61" y="388"/>
                  </a:lnTo>
                  <a:lnTo>
                    <a:pt x="61" y="393"/>
                  </a:lnTo>
                  <a:lnTo>
                    <a:pt x="56" y="393"/>
                  </a:lnTo>
                  <a:lnTo>
                    <a:pt x="56" y="399"/>
                  </a:lnTo>
                  <a:lnTo>
                    <a:pt x="51" y="399"/>
                  </a:lnTo>
                  <a:lnTo>
                    <a:pt x="46" y="393"/>
                  </a:lnTo>
                  <a:lnTo>
                    <a:pt x="51" y="388"/>
                  </a:lnTo>
                  <a:lnTo>
                    <a:pt x="51" y="382"/>
                  </a:lnTo>
                  <a:lnTo>
                    <a:pt x="56" y="382"/>
                  </a:lnTo>
                  <a:lnTo>
                    <a:pt x="56" y="376"/>
                  </a:lnTo>
                  <a:lnTo>
                    <a:pt x="51" y="376"/>
                  </a:lnTo>
                  <a:lnTo>
                    <a:pt x="46" y="376"/>
                  </a:lnTo>
                  <a:lnTo>
                    <a:pt x="41" y="371"/>
                  </a:lnTo>
                  <a:lnTo>
                    <a:pt x="41" y="365"/>
                  </a:lnTo>
                  <a:lnTo>
                    <a:pt x="51" y="348"/>
                  </a:lnTo>
                  <a:lnTo>
                    <a:pt x="51" y="342"/>
                  </a:lnTo>
                  <a:lnTo>
                    <a:pt x="56" y="336"/>
                  </a:lnTo>
                  <a:lnTo>
                    <a:pt x="56" y="331"/>
                  </a:lnTo>
                  <a:lnTo>
                    <a:pt x="61" y="325"/>
                  </a:lnTo>
                  <a:lnTo>
                    <a:pt x="67" y="319"/>
                  </a:lnTo>
                  <a:lnTo>
                    <a:pt x="72" y="319"/>
                  </a:lnTo>
                  <a:lnTo>
                    <a:pt x="77" y="314"/>
                  </a:lnTo>
                  <a:lnTo>
                    <a:pt x="82" y="314"/>
                  </a:lnTo>
                  <a:lnTo>
                    <a:pt x="87" y="314"/>
                  </a:lnTo>
                  <a:lnTo>
                    <a:pt x="92" y="308"/>
                  </a:lnTo>
                  <a:lnTo>
                    <a:pt x="92" y="302"/>
                  </a:lnTo>
                  <a:lnTo>
                    <a:pt x="97" y="302"/>
                  </a:lnTo>
                  <a:lnTo>
                    <a:pt x="103" y="296"/>
                  </a:lnTo>
                  <a:lnTo>
                    <a:pt x="103" y="291"/>
                  </a:lnTo>
                  <a:lnTo>
                    <a:pt x="103" y="285"/>
                  </a:lnTo>
                  <a:lnTo>
                    <a:pt x="97" y="279"/>
                  </a:lnTo>
                  <a:lnTo>
                    <a:pt x="92" y="274"/>
                  </a:lnTo>
                  <a:lnTo>
                    <a:pt x="87" y="274"/>
                  </a:lnTo>
                  <a:lnTo>
                    <a:pt x="77" y="274"/>
                  </a:lnTo>
                  <a:lnTo>
                    <a:pt x="67" y="268"/>
                  </a:lnTo>
                  <a:lnTo>
                    <a:pt x="61" y="268"/>
                  </a:lnTo>
                  <a:lnTo>
                    <a:pt x="56" y="268"/>
                  </a:lnTo>
                  <a:lnTo>
                    <a:pt x="51" y="268"/>
                  </a:lnTo>
                  <a:lnTo>
                    <a:pt x="46" y="262"/>
                  </a:lnTo>
                  <a:lnTo>
                    <a:pt x="46" y="257"/>
                  </a:lnTo>
                  <a:lnTo>
                    <a:pt x="46" y="251"/>
                  </a:lnTo>
                  <a:lnTo>
                    <a:pt x="41" y="245"/>
                  </a:lnTo>
                  <a:lnTo>
                    <a:pt x="41" y="234"/>
                  </a:lnTo>
                  <a:lnTo>
                    <a:pt x="41" y="228"/>
                  </a:lnTo>
                  <a:lnTo>
                    <a:pt x="46" y="217"/>
                  </a:lnTo>
                  <a:lnTo>
                    <a:pt x="41" y="217"/>
                  </a:lnTo>
                  <a:lnTo>
                    <a:pt x="36" y="205"/>
                  </a:lnTo>
                  <a:lnTo>
                    <a:pt x="41" y="205"/>
                  </a:lnTo>
                  <a:lnTo>
                    <a:pt x="41" y="200"/>
                  </a:lnTo>
                  <a:lnTo>
                    <a:pt x="36" y="200"/>
                  </a:lnTo>
                  <a:lnTo>
                    <a:pt x="30" y="211"/>
                  </a:lnTo>
                  <a:lnTo>
                    <a:pt x="25" y="211"/>
                  </a:lnTo>
                  <a:lnTo>
                    <a:pt x="25" y="200"/>
                  </a:lnTo>
                  <a:lnTo>
                    <a:pt x="20" y="200"/>
                  </a:lnTo>
                  <a:lnTo>
                    <a:pt x="20" y="205"/>
                  </a:lnTo>
                  <a:lnTo>
                    <a:pt x="20" y="211"/>
                  </a:lnTo>
                  <a:lnTo>
                    <a:pt x="20" y="217"/>
                  </a:lnTo>
                  <a:lnTo>
                    <a:pt x="25" y="217"/>
                  </a:lnTo>
                  <a:lnTo>
                    <a:pt x="20" y="222"/>
                  </a:lnTo>
                  <a:lnTo>
                    <a:pt x="15" y="222"/>
                  </a:lnTo>
                  <a:lnTo>
                    <a:pt x="5" y="217"/>
                  </a:lnTo>
                  <a:lnTo>
                    <a:pt x="0" y="211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194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0" y="171"/>
                  </a:lnTo>
                  <a:lnTo>
                    <a:pt x="5" y="171"/>
                  </a:lnTo>
                  <a:lnTo>
                    <a:pt x="15" y="177"/>
                  </a:lnTo>
                  <a:lnTo>
                    <a:pt x="20" y="177"/>
                  </a:lnTo>
                  <a:lnTo>
                    <a:pt x="25" y="171"/>
                  </a:lnTo>
                  <a:lnTo>
                    <a:pt x="25" y="165"/>
                  </a:lnTo>
                  <a:lnTo>
                    <a:pt x="30" y="160"/>
                  </a:lnTo>
                  <a:lnTo>
                    <a:pt x="30" y="154"/>
                  </a:lnTo>
                  <a:lnTo>
                    <a:pt x="25" y="143"/>
                  </a:lnTo>
                  <a:lnTo>
                    <a:pt x="25" y="137"/>
                  </a:lnTo>
                  <a:lnTo>
                    <a:pt x="30" y="120"/>
                  </a:lnTo>
                  <a:lnTo>
                    <a:pt x="41" y="91"/>
                  </a:lnTo>
                  <a:lnTo>
                    <a:pt x="25" y="80"/>
                  </a:lnTo>
                  <a:lnTo>
                    <a:pt x="20" y="74"/>
                  </a:lnTo>
                  <a:lnTo>
                    <a:pt x="30" y="69"/>
                  </a:lnTo>
                  <a:lnTo>
                    <a:pt x="30" y="63"/>
                  </a:lnTo>
                  <a:lnTo>
                    <a:pt x="36" y="63"/>
                  </a:lnTo>
                  <a:lnTo>
                    <a:pt x="41" y="63"/>
                  </a:lnTo>
                  <a:lnTo>
                    <a:pt x="51" y="63"/>
                  </a:lnTo>
                  <a:lnTo>
                    <a:pt x="56" y="57"/>
                  </a:lnTo>
                  <a:lnTo>
                    <a:pt x="56" y="46"/>
                  </a:lnTo>
                  <a:lnTo>
                    <a:pt x="72" y="40"/>
                  </a:lnTo>
                  <a:lnTo>
                    <a:pt x="77" y="46"/>
                  </a:lnTo>
                  <a:lnTo>
                    <a:pt x="82" y="46"/>
                  </a:lnTo>
                  <a:lnTo>
                    <a:pt x="87" y="52"/>
                  </a:lnTo>
                  <a:lnTo>
                    <a:pt x="92" y="52"/>
                  </a:lnTo>
                  <a:lnTo>
                    <a:pt x="97" y="52"/>
                  </a:lnTo>
                  <a:lnTo>
                    <a:pt x="103" y="52"/>
                  </a:lnTo>
                  <a:lnTo>
                    <a:pt x="113" y="52"/>
                  </a:lnTo>
                  <a:lnTo>
                    <a:pt x="118" y="52"/>
                  </a:lnTo>
                  <a:lnTo>
                    <a:pt x="123" y="52"/>
                  </a:lnTo>
                  <a:lnTo>
                    <a:pt x="128" y="46"/>
                  </a:lnTo>
                  <a:lnTo>
                    <a:pt x="139" y="29"/>
                  </a:lnTo>
                  <a:lnTo>
                    <a:pt x="144" y="17"/>
                  </a:lnTo>
                  <a:lnTo>
                    <a:pt x="144" y="12"/>
                  </a:lnTo>
                  <a:lnTo>
                    <a:pt x="149" y="12"/>
                  </a:lnTo>
                  <a:lnTo>
                    <a:pt x="165" y="6"/>
                  </a:lnTo>
                  <a:lnTo>
                    <a:pt x="170" y="6"/>
                  </a:lnTo>
                  <a:lnTo>
                    <a:pt x="170" y="12"/>
                  </a:lnTo>
                  <a:lnTo>
                    <a:pt x="165" y="12"/>
                  </a:lnTo>
                  <a:lnTo>
                    <a:pt x="170" y="12"/>
                  </a:lnTo>
                  <a:lnTo>
                    <a:pt x="175" y="17"/>
                  </a:lnTo>
                  <a:lnTo>
                    <a:pt x="180" y="17"/>
                  </a:lnTo>
                  <a:lnTo>
                    <a:pt x="180" y="12"/>
                  </a:lnTo>
                  <a:lnTo>
                    <a:pt x="195" y="6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1" y="6"/>
                  </a:lnTo>
                  <a:lnTo>
                    <a:pt x="216" y="6"/>
                  </a:lnTo>
                  <a:lnTo>
                    <a:pt x="221" y="6"/>
                  </a:lnTo>
                  <a:lnTo>
                    <a:pt x="226" y="6"/>
                  </a:lnTo>
                  <a:lnTo>
                    <a:pt x="242" y="6"/>
                  </a:lnTo>
                  <a:lnTo>
                    <a:pt x="262" y="17"/>
                  </a:lnTo>
                  <a:lnTo>
                    <a:pt x="278" y="17"/>
                  </a:lnTo>
                  <a:lnTo>
                    <a:pt x="283" y="29"/>
                  </a:lnTo>
                  <a:lnTo>
                    <a:pt x="288" y="34"/>
                  </a:lnTo>
                  <a:lnTo>
                    <a:pt x="299" y="34"/>
                  </a:lnTo>
                  <a:lnTo>
                    <a:pt x="304" y="29"/>
                  </a:lnTo>
                  <a:lnTo>
                    <a:pt x="309" y="29"/>
                  </a:lnTo>
                  <a:lnTo>
                    <a:pt x="314" y="29"/>
                  </a:lnTo>
                  <a:lnTo>
                    <a:pt x="319" y="29"/>
                  </a:lnTo>
                  <a:lnTo>
                    <a:pt x="319" y="34"/>
                  </a:lnTo>
                  <a:lnTo>
                    <a:pt x="324" y="34"/>
                  </a:lnTo>
                  <a:lnTo>
                    <a:pt x="329" y="29"/>
                  </a:lnTo>
                  <a:lnTo>
                    <a:pt x="329" y="34"/>
                  </a:lnTo>
                  <a:lnTo>
                    <a:pt x="335" y="34"/>
                  </a:lnTo>
                  <a:lnTo>
                    <a:pt x="340" y="34"/>
                  </a:lnTo>
                  <a:lnTo>
                    <a:pt x="345" y="40"/>
                  </a:lnTo>
                  <a:lnTo>
                    <a:pt x="350" y="46"/>
                  </a:lnTo>
                  <a:lnTo>
                    <a:pt x="345" y="52"/>
                  </a:lnTo>
                  <a:lnTo>
                    <a:pt x="340" y="57"/>
                  </a:lnTo>
                  <a:lnTo>
                    <a:pt x="335" y="57"/>
                  </a:lnTo>
                  <a:lnTo>
                    <a:pt x="324" y="69"/>
                  </a:lnTo>
                  <a:lnTo>
                    <a:pt x="319" y="69"/>
                  </a:lnTo>
                  <a:lnTo>
                    <a:pt x="324" y="74"/>
                  </a:lnTo>
                  <a:lnTo>
                    <a:pt x="335" y="80"/>
                  </a:lnTo>
                  <a:lnTo>
                    <a:pt x="345" y="74"/>
                  </a:lnTo>
                  <a:lnTo>
                    <a:pt x="350" y="80"/>
                  </a:lnTo>
                  <a:lnTo>
                    <a:pt x="355" y="74"/>
                  </a:lnTo>
                  <a:lnTo>
                    <a:pt x="360" y="86"/>
                  </a:lnTo>
                  <a:lnTo>
                    <a:pt x="366" y="80"/>
                  </a:lnTo>
                  <a:lnTo>
                    <a:pt x="366" y="74"/>
                  </a:lnTo>
                  <a:lnTo>
                    <a:pt x="366" y="69"/>
                  </a:lnTo>
                  <a:lnTo>
                    <a:pt x="366" y="63"/>
                  </a:lnTo>
                  <a:lnTo>
                    <a:pt x="376" y="63"/>
                  </a:lnTo>
                  <a:lnTo>
                    <a:pt x="386" y="57"/>
                  </a:lnTo>
                  <a:lnTo>
                    <a:pt x="391" y="57"/>
                  </a:lnTo>
                  <a:lnTo>
                    <a:pt x="391" y="52"/>
                  </a:lnTo>
                  <a:lnTo>
                    <a:pt x="386" y="46"/>
                  </a:lnTo>
                  <a:lnTo>
                    <a:pt x="376" y="34"/>
                  </a:lnTo>
                  <a:lnTo>
                    <a:pt x="381" y="29"/>
                  </a:lnTo>
                  <a:lnTo>
                    <a:pt x="386" y="29"/>
                  </a:lnTo>
                  <a:lnTo>
                    <a:pt x="386" y="23"/>
                  </a:lnTo>
                  <a:lnTo>
                    <a:pt x="386" y="17"/>
                  </a:lnTo>
                  <a:lnTo>
                    <a:pt x="386" y="12"/>
                  </a:lnTo>
                  <a:lnTo>
                    <a:pt x="386" y="6"/>
                  </a:lnTo>
                  <a:lnTo>
                    <a:pt x="391" y="6"/>
                  </a:lnTo>
                  <a:lnTo>
                    <a:pt x="396" y="12"/>
                  </a:lnTo>
                  <a:lnTo>
                    <a:pt x="407" y="23"/>
                  </a:lnTo>
                  <a:lnTo>
                    <a:pt x="412" y="29"/>
                  </a:lnTo>
                  <a:lnTo>
                    <a:pt x="417" y="34"/>
                  </a:lnTo>
                  <a:lnTo>
                    <a:pt x="422" y="34"/>
                  </a:lnTo>
                  <a:lnTo>
                    <a:pt x="422" y="40"/>
                  </a:lnTo>
                  <a:lnTo>
                    <a:pt x="427" y="40"/>
                  </a:lnTo>
                  <a:lnTo>
                    <a:pt x="433" y="40"/>
                  </a:lnTo>
                  <a:lnTo>
                    <a:pt x="433" y="46"/>
                  </a:lnTo>
                  <a:lnTo>
                    <a:pt x="438" y="52"/>
                  </a:lnTo>
                  <a:lnTo>
                    <a:pt x="443" y="57"/>
                  </a:lnTo>
                  <a:lnTo>
                    <a:pt x="453" y="63"/>
                  </a:lnTo>
                  <a:lnTo>
                    <a:pt x="438" y="80"/>
                  </a:lnTo>
                  <a:lnTo>
                    <a:pt x="443" y="86"/>
                  </a:lnTo>
                  <a:lnTo>
                    <a:pt x="438" y="91"/>
                  </a:lnTo>
                  <a:lnTo>
                    <a:pt x="453" y="97"/>
                  </a:lnTo>
                  <a:lnTo>
                    <a:pt x="448" y="103"/>
                  </a:lnTo>
                  <a:lnTo>
                    <a:pt x="443" y="109"/>
                  </a:lnTo>
                  <a:lnTo>
                    <a:pt x="438" y="109"/>
                  </a:lnTo>
                  <a:lnTo>
                    <a:pt x="433" y="109"/>
                  </a:lnTo>
                  <a:lnTo>
                    <a:pt x="433" y="114"/>
                  </a:lnTo>
                  <a:lnTo>
                    <a:pt x="427" y="114"/>
                  </a:lnTo>
                  <a:lnTo>
                    <a:pt x="412" y="109"/>
                  </a:lnTo>
                  <a:lnTo>
                    <a:pt x="412" y="103"/>
                  </a:lnTo>
                  <a:lnTo>
                    <a:pt x="407" y="109"/>
                  </a:lnTo>
                  <a:lnTo>
                    <a:pt x="402" y="103"/>
                  </a:lnTo>
                  <a:lnTo>
                    <a:pt x="402" y="109"/>
                  </a:lnTo>
                  <a:lnTo>
                    <a:pt x="402" y="114"/>
                  </a:lnTo>
                  <a:lnTo>
                    <a:pt x="407" y="114"/>
                  </a:lnTo>
                  <a:lnTo>
                    <a:pt x="412" y="120"/>
                  </a:lnTo>
                  <a:lnTo>
                    <a:pt x="417" y="126"/>
                  </a:lnTo>
                  <a:lnTo>
                    <a:pt x="412" y="131"/>
                  </a:lnTo>
                  <a:lnTo>
                    <a:pt x="407" y="131"/>
                  </a:lnTo>
                  <a:lnTo>
                    <a:pt x="402" y="131"/>
                  </a:lnTo>
                  <a:lnTo>
                    <a:pt x="396" y="126"/>
                  </a:lnTo>
                  <a:lnTo>
                    <a:pt x="391" y="126"/>
                  </a:lnTo>
                  <a:lnTo>
                    <a:pt x="386" y="120"/>
                  </a:lnTo>
                  <a:lnTo>
                    <a:pt x="386" y="126"/>
                  </a:lnTo>
                  <a:lnTo>
                    <a:pt x="381" y="126"/>
                  </a:lnTo>
                  <a:lnTo>
                    <a:pt x="376" y="126"/>
                  </a:lnTo>
                  <a:lnTo>
                    <a:pt x="381" y="120"/>
                  </a:lnTo>
                  <a:lnTo>
                    <a:pt x="381" y="114"/>
                  </a:lnTo>
                  <a:lnTo>
                    <a:pt x="381" y="109"/>
                  </a:lnTo>
                  <a:lnTo>
                    <a:pt x="376" y="109"/>
                  </a:lnTo>
                  <a:lnTo>
                    <a:pt x="376" y="114"/>
                  </a:lnTo>
                  <a:lnTo>
                    <a:pt x="371" y="114"/>
                  </a:lnTo>
                  <a:lnTo>
                    <a:pt x="366" y="109"/>
                  </a:lnTo>
                  <a:lnTo>
                    <a:pt x="366" y="114"/>
                  </a:lnTo>
                  <a:lnTo>
                    <a:pt x="360" y="114"/>
                  </a:lnTo>
                  <a:lnTo>
                    <a:pt x="355" y="114"/>
                  </a:lnTo>
                  <a:lnTo>
                    <a:pt x="355" y="126"/>
                  </a:lnTo>
                  <a:lnTo>
                    <a:pt x="360" y="126"/>
                  </a:lnTo>
                  <a:lnTo>
                    <a:pt x="350" y="137"/>
                  </a:lnTo>
                  <a:lnTo>
                    <a:pt x="355" y="137"/>
                  </a:lnTo>
                  <a:lnTo>
                    <a:pt x="360" y="137"/>
                  </a:lnTo>
                  <a:lnTo>
                    <a:pt x="360" y="143"/>
                  </a:lnTo>
                  <a:lnTo>
                    <a:pt x="360" y="148"/>
                  </a:lnTo>
                  <a:lnTo>
                    <a:pt x="360" y="154"/>
                  </a:lnTo>
                  <a:lnTo>
                    <a:pt x="366" y="165"/>
                  </a:lnTo>
                  <a:lnTo>
                    <a:pt x="376" y="171"/>
                  </a:lnTo>
                  <a:lnTo>
                    <a:pt x="381" y="165"/>
                  </a:lnTo>
                  <a:lnTo>
                    <a:pt x="381" y="171"/>
                  </a:lnTo>
                  <a:lnTo>
                    <a:pt x="386" y="171"/>
                  </a:lnTo>
                  <a:lnTo>
                    <a:pt x="396" y="183"/>
                  </a:lnTo>
                  <a:lnTo>
                    <a:pt x="402" y="194"/>
                  </a:lnTo>
                  <a:lnTo>
                    <a:pt x="402" y="205"/>
                  </a:lnTo>
                  <a:lnTo>
                    <a:pt x="407" y="211"/>
                  </a:lnTo>
                  <a:lnTo>
                    <a:pt x="412" y="217"/>
                  </a:lnTo>
                  <a:lnTo>
                    <a:pt x="417" y="217"/>
                  </a:lnTo>
                  <a:lnTo>
                    <a:pt x="422" y="217"/>
                  </a:lnTo>
                  <a:lnTo>
                    <a:pt x="427" y="217"/>
                  </a:lnTo>
                  <a:lnTo>
                    <a:pt x="427" y="222"/>
                  </a:lnTo>
                  <a:lnTo>
                    <a:pt x="422" y="228"/>
                  </a:lnTo>
                  <a:lnTo>
                    <a:pt x="422" y="251"/>
                  </a:lnTo>
                  <a:lnTo>
                    <a:pt x="407" y="257"/>
                  </a:lnTo>
                  <a:lnTo>
                    <a:pt x="412" y="268"/>
                  </a:lnTo>
                  <a:lnTo>
                    <a:pt x="407" y="274"/>
                  </a:lnTo>
                  <a:lnTo>
                    <a:pt x="412" y="274"/>
                  </a:lnTo>
                  <a:lnTo>
                    <a:pt x="427" y="262"/>
                  </a:lnTo>
                  <a:lnTo>
                    <a:pt x="433" y="262"/>
                  </a:lnTo>
                  <a:lnTo>
                    <a:pt x="448" y="262"/>
                  </a:lnTo>
                  <a:lnTo>
                    <a:pt x="453" y="262"/>
                  </a:lnTo>
                  <a:lnTo>
                    <a:pt x="458" y="262"/>
                  </a:lnTo>
                  <a:lnTo>
                    <a:pt x="469" y="257"/>
                  </a:lnTo>
                  <a:lnTo>
                    <a:pt x="479" y="251"/>
                  </a:lnTo>
                  <a:lnTo>
                    <a:pt x="479" y="245"/>
                  </a:lnTo>
                  <a:lnTo>
                    <a:pt x="479" y="240"/>
                  </a:lnTo>
                  <a:lnTo>
                    <a:pt x="479" y="234"/>
                  </a:lnTo>
                  <a:lnTo>
                    <a:pt x="484" y="228"/>
                  </a:lnTo>
                  <a:lnTo>
                    <a:pt x="484" y="234"/>
                  </a:lnTo>
                  <a:lnTo>
                    <a:pt x="489" y="234"/>
                  </a:lnTo>
                  <a:lnTo>
                    <a:pt x="494" y="228"/>
                  </a:lnTo>
                  <a:lnTo>
                    <a:pt x="500" y="228"/>
                  </a:lnTo>
                  <a:lnTo>
                    <a:pt x="500" y="234"/>
                  </a:lnTo>
                  <a:lnTo>
                    <a:pt x="505" y="234"/>
                  </a:lnTo>
                  <a:lnTo>
                    <a:pt x="510" y="245"/>
                  </a:lnTo>
                  <a:lnTo>
                    <a:pt x="500" y="245"/>
                  </a:lnTo>
                  <a:lnTo>
                    <a:pt x="494" y="245"/>
                  </a:lnTo>
                  <a:lnTo>
                    <a:pt x="494" y="251"/>
                  </a:lnTo>
                  <a:lnTo>
                    <a:pt x="500" y="251"/>
                  </a:lnTo>
                  <a:lnTo>
                    <a:pt x="505" y="251"/>
                  </a:lnTo>
                  <a:lnTo>
                    <a:pt x="515" y="251"/>
                  </a:lnTo>
                  <a:lnTo>
                    <a:pt x="520" y="251"/>
                  </a:lnTo>
                  <a:lnTo>
                    <a:pt x="525" y="251"/>
                  </a:lnTo>
                  <a:lnTo>
                    <a:pt x="525" y="262"/>
                  </a:lnTo>
                  <a:lnTo>
                    <a:pt x="525" y="268"/>
                  </a:lnTo>
                  <a:lnTo>
                    <a:pt x="525" y="279"/>
                  </a:lnTo>
                  <a:lnTo>
                    <a:pt x="525" y="285"/>
                  </a:lnTo>
                  <a:lnTo>
                    <a:pt x="520" y="291"/>
                  </a:lnTo>
                  <a:lnTo>
                    <a:pt x="520" y="308"/>
                  </a:lnTo>
                  <a:lnTo>
                    <a:pt x="525" y="308"/>
                  </a:lnTo>
                  <a:lnTo>
                    <a:pt x="531" y="314"/>
                  </a:lnTo>
                  <a:lnTo>
                    <a:pt x="536" y="325"/>
                  </a:lnTo>
                  <a:lnTo>
                    <a:pt x="536" y="331"/>
                  </a:lnTo>
                  <a:lnTo>
                    <a:pt x="531" y="331"/>
                  </a:lnTo>
                  <a:lnTo>
                    <a:pt x="525" y="336"/>
                  </a:lnTo>
                  <a:lnTo>
                    <a:pt x="520" y="336"/>
                  </a:lnTo>
                  <a:lnTo>
                    <a:pt x="515" y="331"/>
                  </a:lnTo>
                  <a:lnTo>
                    <a:pt x="510" y="331"/>
                  </a:lnTo>
                  <a:lnTo>
                    <a:pt x="510" y="336"/>
                  </a:lnTo>
                  <a:lnTo>
                    <a:pt x="505" y="342"/>
                  </a:lnTo>
                  <a:lnTo>
                    <a:pt x="494" y="342"/>
                  </a:lnTo>
                  <a:lnTo>
                    <a:pt x="484" y="348"/>
                  </a:lnTo>
                  <a:lnTo>
                    <a:pt x="489" y="353"/>
                  </a:lnTo>
                  <a:lnTo>
                    <a:pt x="489" y="359"/>
                  </a:lnTo>
                  <a:lnTo>
                    <a:pt x="494" y="371"/>
                  </a:lnTo>
                  <a:lnTo>
                    <a:pt x="494" y="376"/>
                  </a:lnTo>
                  <a:lnTo>
                    <a:pt x="494" y="382"/>
                  </a:lnTo>
                  <a:lnTo>
                    <a:pt x="479" y="405"/>
                  </a:lnTo>
                  <a:lnTo>
                    <a:pt x="474" y="410"/>
                  </a:lnTo>
                  <a:lnTo>
                    <a:pt x="469" y="416"/>
                  </a:lnTo>
                  <a:lnTo>
                    <a:pt x="464" y="416"/>
                  </a:lnTo>
                  <a:lnTo>
                    <a:pt x="453" y="422"/>
                  </a:lnTo>
                  <a:lnTo>
                    <a:pt x="448" y="428"/>
                  </a:lnTo>
                  <a:close/>
                </a:path>
              </a:pathLst>
            </a:custGeom>
            <a:solidFill>
              <a:srgbClr val="FF0000">
                <a:alpha val="25098"/>
              </a:srgbClr>
            </a:solidFill>
            <a:ln w="31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lIns="85927" tIns="42957" rIns="85927" bIns="42957"/>
            <a:lstStyle/>
            <a:p>
              <a:endParaRPr lang="ru-RU" sz="2356"/>
            </a:p>
          </p:txBody>
        </p:sp>
        <p:grpSp>
          <p:nvGrpSpPr>
            <p:cNvPr id="3" name="Группа 55"/>
            <p:cNvGrpSpPr>
              <a:grpSpLocks/>
            </p:cNvGrpSpPr>
            <p:nvPr/>
          </p:nvGrpSpPr>
          <p:grpSpPr bwMode="auto">
            <a:xfrm>
              <a:off x="1654262" y="1126171"/>
              <a:ext cx="1110527" cy="665233"/>
              <a:chOff x="1016398" y="902049"/>
              <a:chExt cx="1178369" cy="662826"/>
            </a:xfrm>
          </p:grpSpPr>
          <p:grpSp>
            <p:nvGrpSpPr>
              <p:cNvPr id="4" name="Группа 65"/>
              <p:cNvGrpSpPr>
                <a:grpSpLocks/>
              </p:cNvGrpSpPr>
              <p:nvPr/>
            </p:nvGrpSpPr>
            <p:grpSpPr bwMode="auto">
              <a:xfrm>
                <a:off x="1016398" y="902049"/>
                <a:ext cx="1178369" cy="529957"/>
                <a:chOff x="1274667" y="679803"/>
                <a:chExt cx="1178450" cy="703662"/>
              </a:xfrm>
            </p:grpSpPr>
            <p:sp>
              <p:nvSpPr>
                <p:cNvPr id="64" name="Прямоугольник 63"/>
                <p:cNvSpPr/>
                <p:nvPr/>
              </p:nvSpPr>
              <p:spPr>
                <a:xfrm>
                  <a:off x="1634914" y="1177642"/>
                  <a:ext cx="587833" cy="205823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861057">
                    <a:defRPr/>
                  </a:pPr>
                  <a:r>
                    <a:rPr lang="ru-RU" sz="66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1047</a:t>
                  </a:r>
                  <a:r>
                    <a:rPr lang="en-US" sz="66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/</a:t>
                  </a:r>
                  <a:r>
                    <a:rPr lang="ru-RU" sz="661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5/45</a:t>
                  </a:r>
                </a:p>
              </p:txBody>
            </p:sp>
            <p:sp>
              <p:nvSpPr>
                <p:cNvPr id="65" name="TextBox 10"/>
                <p:cNvSpPr txBox="1"/>
                <p:nvPr/>
              </p:nvSpPr>
              <p:spPr>
                <a:xfrm>
                  <a:off x="1274667" y="679803"/>
                  <a:ext cx="1178450" cy="278021"/>
                </a:xfrm>
                <a:prstGeom prst="rect">
                  <a:avLst/>
                </a:prstGeom>
                <a:solidFill>
                  <a:schemeClr val="bg1"/>
                </a:solidFill>
                <a:effectLst>
                  <a:softEdge rad="63500"/>
                </a:effectLst>
              </p:spPr>
              <p:txBody>
                <a:bodyPr>
                  <a:spAutoFit/>
                </a:bodyPr>
                <a:lstStyle>
                  <a:defPPr>
                    <a:defRPr lang="ru-RU"/>
                  </a:defPPr>
                  <a:lvl1pPr algn="ctr">
                    <a:defRPr sz="8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lvl1pPr>
                </a:lstStyle>
                <a:p>
                  <a:pPr defTabSz="861057">
                    <a:defRPr/>
                  </a:pPr>
                  <a:r>
                    <a:rPr lang="ru-RU" sz="943" dirty="0">
                      <a:solidFill>
                        <a:prstClr val="black"/>
                      </a:solidFill>
                    </a:rPr>
                    <a:t>Северный р-н</a:t>
                  </a:r>
                </a:p>
              </p:txBody>
            </p:sp>
            <p:sp>
              <p:nvSpPr>
                <p:cNvPr id="66" name="TextBox 23"/>
                <p:cNvSpPr txBox="1"/>
                <p:nvPr/>
              </p:nvSpPr>
              <p:spPr>
                <a:xfrm>
                  <a:off x="1722098" y="860703"/>
                  <a:ext cx="378096" cy="278021"/>
                </a:xfrm>
                <a:prstGeom prst="rect">
                  <a:avLst/>
                </a:prstGeom>
                <a:solidFill>
                  <a:srgbClr val="FF9900"/>
                </a:solidFill>
                <a:effectLst>
                  <a:softEdge rad="63500"/>
                </a:effectLst>
              </p:spPr>
              <p:txBody>
                <a:bodyPr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defTabSz="861057">
                    <a:defRPr/>
                  </a:pPr>
                  <a:r>
                    <a:rPr lang="ru-RU" sz="943" dirty="0" smtClean="0">
                      <a:solidFill>
                        <a:prstClr val="black"/>
                      </a:solidFill>
                    </a:rPr>
                    <a:t>17</a:t>
                  </a:r>
                  <a:endParaRPr lang="ru-RU" sz="943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TextBox 23"/>
                <p:cNvSpPr txBox="1"/>
                <p:nvPr/>
              </p:nvSpPr>
              <p:spPr>
                <a:xfrm>
                  <a:off x="1514375" y="846584"/>
                  <a:ext cx="314132" cy="278021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effectLst>
                  <a:softEdge rad="63500"/>
                </a:effectLst>
              </p:spPr>
              <p:txBody>
                <a:bodyPr>
                  <a:spAutoFit/>
                </a:bodyPr>
                <a:lstStyle>
                  <a:defPPr>
                    <a:defRPr lang="ru-RU"/>
                  </a:defPPr>
                  <a:lvl1pPr algn="ctr">
                    <a:defRPr sz="1000" b="1"/>
                  </a:lvl1pPr>
                </a:lstStyle>
                <a:p>
                  <a:pPr defTabSz="861057">
                    <a:defRPr/>
                  </a:pPr>
                  <a:r>
                    <a:rPr lang="ru-RU" sz="943" dirty="0">
                      <a:solidFill>
                        <a:prstClr val="black"/>
                      </a:solidFill>
                    </a:rPr>
                    <a:t>4</a:t>
                  </a:r>
                  <a:endParaRPr lang="ru-RU" sz="943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8" name="Прямоугольник 57"/>
              <p:cNvSpPr/>
              <p:nvPr/>
            </p:nvSpPr>
            <p:spPr>
              <a:xfrm>
                <a:off x="1167487" y="1444660"/>
                <a:ext cx="792172" cy="120215"/>
              </a:xfrm>
              <a:prstGeom prst="rect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861057">
                  <a:defRPr/>
                </a:pPr>
                <a:r>
                  <a:rPr lang="ru-RU" sz="755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4947/13310</a:t>
                </a:r>
                <a:endParaRPr lang="ru-RU" sz="755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" name="Группа 61"/>
            <p:cNvGrpSpPr>
              <a:grpSpLocks/>
            </p:cNvGrpSpPr>
            <p:nvPr/>
          </p:nvGrpSpPr>
          <p:grpSpPr bwMode="auto">
            <a:xfrm>
              <a:off x="6756830" y="5131539"/>
              <a:ext cx="2472623" cy="1731459"/>
              <a:chOff x="6897607" y="5094263"/>
              <a:chExt cx="2623675" cy="1725198"/>
            </a:xfrm>
          </p:grpSpPr>
          <p:sp>
            <p:nvSpPr>
              <p:cNvPr id="67" name="Text Box 97"/>
              <p:cNvSpPr txBox="1">
                <a:spLocks noChangeArrowheads="1"/>
              </p:cNvSpPr>
              <p:nvPr/>
            </p:nvSpPr>
            <p:spPr bwMode="auto">
              <a:xfrm>
                <a:off x="7067132" y="6209419"/>
                <a:ext cx="1460766" cy="16525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120805" tIns="60404" rIns="120805" bIns="6040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425" b="0" dirty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" name="Группа 77"/>
              <p:cNvGrpSpPr>
                <a:grpSpLocks/>
              </p:cNvGrpSpPr>
              <p:nvPr/>
            </p:nvGrpSpPr>
            <p:grpSpPr bwMode="auto">
              <a:xfrm>
                <a:off x="6897607" y="5094263"/>
                <a:ext cx="2623675" cy="1725198"/>
                <a:chOff x="9401459" y="3483274"/>
                <a:chExt cx="3002296" cy="3279130"/>
              </a:xfrm>
            </p:grpSpPr>
            <p:grpSp>
              <p:nvGrpSpPr>
                <p:cNvPr id="7" name="Группа 1145"/>
                <p:cNvGrpSpPr>
                  <a:grpSpLocks/>
                </p:cNvGrpSpPr>
                <p:nvPr/>
              </p:nvGrpSpPr>
              <p:grpSpPr bwMode="auto">
                <a:xfrm>
                  <a:off x="9401459" y="3483274"/>
                  <a:ext cx="3002296" cy="3279130"/>
                  <a:chOff x="6759651" y="4867208"/>
                  <a:chExt cx="2445137" cy="1943018"/>
                </a:xfrm>
              </p:grpSpPr>
              <p:sp>
                <p:nvSpPr>
                  <p:cNvPr id="88" name="Rectangle 93"/>
                  <p:cNvSpPr>
                    <a:spLocks noChangeArrowheads="1"/>
                  </p:cNvSpPr>
                  <p:nvPr/>
                </p:nvSpPr>
                <p:spPr bwMode="auto">
                  <a:xfrm>
                    <a:off x="6759651" y="4867208"/>
                    <a:ext cx="2096675" cy="1920445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/>
                </p:spPr>
                <p:txBody>
                  <a:bodyPr wrap="none" anchor="ctr"/>
                  <a:lstStyle>
                    <a:lvl1pPr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637" dirty="0">
                      <a:solidFill>
                        <a:srgbClr val="000000"/>
                      </a:solidFill>
                      <a:latin typeface="Calibri" panose="020F0502020204030204" pitchFamily="34" charset="0"/>
                    </a:endParaRPr>
                  </a:p>
                </p:txBody>
              </p:sp>
              <p:sp>
                <p:nvSpPr>
                  <p:cNvPr id="89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20329" y="5665314"/>
                    <a:ext cx="1833853" cy="21853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 lIns="120807" tIns="60405" rIns="120807" bIns="60405">
                    <a:spAutoFit/>
                  </a:bodyPr>
                  <a:lstStyle>
                    <a:lvl1pPr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637" b="0" dirty="0">
                        <a:solidFill>
                          <a:srgbClr val="000000"/>
                        </a:solidFill>
                      </a:rPr>
                      <a:t> - прогноз нарушения ЛЭП</a:t>
                    </a:r>
                  </a:p>
                </p:txBody>
              </p:sp>
              <p:sp>
                <p:nvSpPr>
                  <p:cNvPr id="90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98182" y="4893930"/>
                    <a:ext cx="1606467" cy="21853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 lIns="120807" tIns="60405" rIns="120807" bIns="60405">
                    <a:spAutoFit/>
                  </a:bodyPr>
                  <a:lstStyle>
                    <a:lvl1pPr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637" i="1" dirty="0">
                        <a:solidFill>
                          <a:srgbClr val="000000"/>
                        </a:solidFill>
                      </a:rPr>
                      <a:t>Условные обозначения</a:t>
                    </a:r>
                  </a:p>
                </p:txBody>
              </p:sp>
              <p:sp>
                <p:nvSpPr>
                  <p:cNvPr id="91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187845" y="6233610"/>
                    <a:ext cx="1609420" cy="21853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 lIns="120807" tIns="60405" rIns="120807" bIns="60405">
                    <a:spAutoFit/>
                  </a:bodyPr>
                  <a:lstStyle>
                    <a:lvl1pPr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>
                      <a:defRPr/>
                    </a:pPr>
                    <a:endParaRPr lang="ru-RU" altLang="ru-RU" sz="637" b="0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92" name="TextBox 10"/>
                  <p:cNvSpPr txBox="1"/>
                  <p:nvPr/>
                </p:nvSpPr>
                <p:spPr>
                  <a:xfrm>
                    <a:off x="6762090" y="6613525"/>
                    <a:ext cx="789989" cy="189082"/>
                  </a:xfrm>
                  <a:prstGeom prst="rect">
                    <a:avLst/>
                  </a:prstGeom>
                  <a:solidFill>
                    <a:schemeClr val="bg1"/>
                  </a:solidFill>
                  <a:effectLst>
                    <a:softEdge rad="63500"/>
                  </a:effectLst>
                </p:spPr>
                <p:txBody>
                  <a:bodyPr>
                    <a:spAutoFit/>
                  </a:bodyPr>
                  <a:lstStyle>
                    <a:defPPr>
                      <a:defRPr lang="ru-RU"/>
                    </a:defPPr>
                    <a:lvl1pPr algn="ctr">
                      <a:defRPr sz="700"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lvl1pPr>
                  </a:lstStyle>
                  <a:p>
                    <a:pPr algn="l">
                      <a:defRPr/>
                    </a:pPr>
                    <a:r>
                      <a:rPr lang="ru-RU" sz="637" dirty="0" err="1">
                        <a:solidFill>
                          <a:prstClr val="black"/>
                        </a:solidFill>
                      </a:rPr>
                      <a:t>Красновищерск</a:t>
                    </a:r>
                    <a:endParaRPr lang="ru-RU" sz="637" dirty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93" name="Полилиния 92"/>
                  <p:cNvSpPr/>
                  <p:nvPr/>
                </p:nvSpPr>
                <p:spPr>
                  <a:xfrm>
                    <a:off x="6913210" y="5711633"/>
                    <a:ext cx="324837" cy="204872"/>
                  </a:xfrm>
                  <a:custGeom>
                    <a:avLst/>
                    <a:gdLst>
                      <a:gd name="connsiteX0" fmla="*/ 42863 w 324905"/>
                      <a:gd name="connsiteY0" fmla="*/ 28575 h 204788"/>
                      <a:gd name="connsiteX1" fmla="*/ 47625 w 324905"/>
                      <a:gd name="connsiteY1" fmla="*/ 4763 h 204788"/>
                      <a:gd name="connsiteX2" fmla="*/ 61913 w 324905"/>
                      <a:gd name="connsiteY2" fmla="*/ 0 h 204788"/>
                      <a:gd name="connsiteX3" fmla="*/ 95250 w 324905"/>
                      <a:gd name="connsiteY3" fmla="*/ 4763 h 204788"/>
                      <a:gd name="connsiteX4" fmla="*/ 200025 w 324905"/>
                      <a:gd name="connsiteY4" fmla="*/ 9525 h 204788"/>
                      <a:gd name="connsiteX5" fmla="*/ 252413 w 324905"/>
                      <a:gd name="connsiteY5" fmla="*/ 14288 h 204788"/>
                      <a:gd name="connsiteX6" fmla="*/ 280988 w 324905"/>
                      <a:gd name="connsiteY6" fmla="*/ 23813 h 204788"/>
                      <a:gd name="connsiteX7" fmla="*/ 285750 w 324905"/>
                      <a:gd name="connsiteY7" fmla="*/ 52388 h 204788"/>
                      <a:gd name="connsiteX8" fmla="*/ 300038 w 324905"/>
                      <a:gd name="connsiteY8" fmla="*/ 57150 h 204788"/>
                      <a:gd name="connsiteX9" fmla="*/ 314325 w 324905"/>
                      <a:gd name="connsiteY9" fmla="*/ 66675 h 204788"/>
                      <a:gd name="connsiteX10" fmla="*/ 323850 w 324905"/>
                      <a:gd name="connsiteY10" fmla="*/ 80963 h 204788"/>
                      <a:gd name="connsiteX11" fmla="*/ 319088 w 324905"/>
                      <a:gd name="connsiteY11" fmla="*/ 180975 h 204788"/>
                      <a:gd name="connsiteX12" fmla="*/ 300038 w 324905"/>
                      <a:gd name="connsiteY12" fmla="*/ 185738 h 204788"/>
                      <a:gd name="connsiteX13" fmla="*/ 228600 w 324905"/>
                      <a:gd name="connsiteY13" fmla="*/ 190500 h 204788"/>
                      <a:gd name="connsiteX14" fmla="*/ 209550 w 324905"/>
                      <a:gd name="connsiteY14" fmla="*/ 195263 h 204788"/>
                      <a:gd name="connsiteX15" fmla="*/ 185738 w 324905"/>
                      <a:gd name="connsiteY15" fmla="*/ 200025 h 204788"/>
                      <a:gd name="connsiteX16" fmla="*/ 171450 w 324905"/>
                      <a:gd name="connsiteY16" fmla="*/ 204788 h 204788"/>
                      <a:gd name="connsiteX17" fmla="*/ 152400 w 324905"/>
                      <a:gd name="connsiteY17" fmla="*/ 190500 h 204788"/>
                      <a:gd name="connsiteX18" fmla="*/ 138113 w 324905"/>
                      <a:gd name="connsiteY18" fmla="*/ 180975 h 204788"/>
                      <a:gd name="connsiteX19" fmla="*/ 123825 w 324905"/>
                      <a:gd name="connsiteY19" fmla="*/ 166688 h 204788"/>
                      <a:gd name="connsiteX20" fmla="*/ 95250 w 324905"/>
                      <a:gd name="connsiteY20" fmla="*/ 152400 h 204788"/>
                      <a:gd name="connsiteX21" fmla="*/ 42863 w 324905"/>
                      <a:gd name="connsiteY21" fmla="*/ 147638 h 204788"/>
                      <a:gd name="connsiteX22" fmla="*/ 14288 w 324905"/>
                      <a:gd name="connsiteY22" fmla="*/ 133350 h 204788"/>
                      <a:gd name="connsiteX23" fmla="*/ 4763 w 324905"/>
                      <a:gd name="connsiteY23" fmla="*/ 119063 h 204788"/>
                      <a:gd name="connsiteX24" fmla="*/ 0 w 324905"/>
                      <a:gd name="connsiteY24" fmla="*/ 104775 h 204788"/>
                      <a:gd name="connsiteX25" fmla="*/ 19050 w 324905"/>
                      <a:gd name="connsiteY25" fmla="*/ 42863 h 204788"/>
                      <a:gd name="connsiteX26" fmla="*/ 42863 w 324905"/>
                      <a:gd name="connsiteY26" fmla="*/ 28575 h 204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324905" h="204788">
                        <a:moveTo>
                          <a:pt x="42863" y="28575"/>
                        </a:moveTo>
                        <a:cubicBezTo>
                          <a:pt x="44450" y="20638"/>
                          <a:pt x="43135" y="11498"/>
                          <a:pt x="47625" y="4763"/>
                        </a:cubicBezTo>
                        <a:cubicBezTo>
                          <a:pt x="50410" y="586"/>
                          <a:pt x="56893" y="0"/>
                          <a:pt x="61913" y="0"/>
                        </a:cubicBezTo>
                        <a:cubicBezTo>
                          <a:pt x="73138" y="0"/>
                          <a:pt x="84138" y="3175"/>
                          <a:pt x="95250" y="4763"/>
                        </a:cubicBezTo>
                        <a:cubicBezTo>
                          <a:pt x="147969" y="22336"/>
                          <a:pt x="113804" y="14914"/>
                          <a:pt x="200025" y="9525"/>
                        </a:cubicBezTo>
                        <a:cubicBezTo>
                          <a:pt x="217488" y="11113"/>
                          <a:pt x="235145" y="11241"/>
                          <a:pt x="252413" y="14288"/>
                        </a:cubicBezTo>
                        <a:cubicBezTo>
                          <a:pt x="262300" y="16033"/>
                          <a:pt x="280988" y="23813"/>
                          <a:pt x="280988" y="23813"/>
                        </a:cubicBezTo>
                        <a:cubicBezTo>
                          <a:pt x="282575" y="33338"/>
                          <a:pt x="280959" y="44004"/>
                          <a:pt x="285750" y="52388"/>
                        </a:cubicBezTo>
                        <a:cubicBezTo>
                          <a:pt x="288241" y="56747"/>
                          <a:pt x="295548" y="54905"/>
                          <a:pt x="300038" y="57150"/>
                        </a:cubicBezTo>
                        <a:cubicBezTo>
                          <a:pt x="305157" y="59710"/>
                          <a:pt x="309563" y="63500"/>
                          <a:pt x="314325" y="66675"/>
                        </a:cubicBezTo>
                        <a:cubicBezTo>
                          <a:pt x="317500" y="71438"/>
                          <a:pt x="323612" y="75244"/>
                          <a:pt x="323850" y="80963"/>
                        </a:cubicBezTo>
                        <a:cubicBezTo>
                          <a:pt x="325240" y="114309"/>
                          <a:pt x="326484" y="148430"/>
                          <a:pt x="319088" y="180975"/>
                        </a:cubicBezTo>
                        <a:cubicBezTo>
                          <a:pt x="317637" y="187358"/>
                          <a:pt x="306548" y="185053"/>
                          <a:pt x="300038" y="185738"/>
                        </a:cubicBezTo>
                        <a:cubicBezTo>
                          <a:pt x="276304" y="188236"/>
                          <a:pt x="252413" y="188913"/>
                          <a:pt x="228600" y="190500"/>
                        </a:cubicBezTo>
                        <a:cubicBezTo>
                          <a:pt x="222250" y="192088"/>
                          <a:pt x="215940" y="193843"/>
                          <a:pt x="209550" y="195263"/>
                        </a:cubicBezTo>
                        <a:cubicBezTo>
                          <a:pt x="201648" y="197019"/>
                          <a:pt x="193591" y="198062"/>
                          <a:pt x="185738" y="200025"/>
                        </a:cubicBezTo>
                        <a:cubicBezTo>
                          <a:pt x="180868" y="201243"/>
                          <a:pt x="176213" y="203200"/>
                          <a:pt x="171450" y="204788"/>
                        </a:cubicBezTo>
                        <a:cubicBezTo>
                          <a:pt x="165100" y="200025"/>
                          <a:pt x="158859" y="195114"/>
                          <a:pt x="152400" y="190500"/>
                        </a:cubicBezTo>
                        <a:cubicBezTo>
                          <a:pt x="147743" y="187173"/>
                          <a:pt x="142510" y="184639"/>
                          <a:pt x="138113" y="180975"/>
                        </a:cubicBezTo>
                        <a:cubicBezTo>
                          <a:pt x="132939" y="176663"/>
                          <a:pt x="128999" y="171000"/>
                          <a:pt x="123825" y="166688"/>
                        </a:cubicBezTo>
                        <a:cubicBezTo>
                          <a:pt x="116019" y="160183"/>
                          <a:pt x="105619" y="153881"/>
                          <a:pt x="95250" y="152400"/>
                        </a:cubicBezTo>
                        <a:cubicBezTo>
                          <a:pt x="77892" y="149920"/>
                          <a:pt x="60325" y="149225"/>
                          <a:pt x="42863" y="147638"/>
                        </a:cubicBezTo>
                        <a:cubicBezTo>
                          <a:pt x="31242" y="143764"/>
                          <a:pt x="23520" y="142582"/>
                          <a:pt x="14288" y="133350"/>
                        </a:cubicBezTo>
                        <a:cubicBezTo>
                          <a:pt x="10241" y="129303"/>
                          <a:pt x="7323" y="124182"/>
                          <a:pt x="4763" y="119063"/>
                        </a:cubicBezTo>
                        <a:cubicBezTo>
                          <a:pt x="2518" y="114573"/>
                          <a:pt x="1588" y="109538"/>
                          <a:pt x="0" y="104775"/>
                        </a:cubicBezTo>
                        <a:cubicBezTo>
                          <a:pt x="5433" y="50448"/>
                          <a:pt x="-6518" y="68431"/>
                          <a:pt x="19050" y="42863"/>
                        </a:cubicBezTo>
                        <a:lnTo>
                          <a:pt x="42863" y="28575"/>
                        </a:lnTo>
                        <a:close/>
                      </a:path>
                    </a:pathLst>
                  </a:custGeom>
                  <a:solidFill>
                    <a:srgbClr val="FF0000">
                      <a:alpha val="40000"/>
                    </a:srgbClr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ru-RU" sz="637" dirty="0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94" name="Прямоугольник 93"/>
                  <p:cNvSpPr/>
                  <p:nvPr/>
                </p:nvSpPr>
                <p:spPr>
                  <a:xfrm>
                    <a:off x="6821665" y="6110687"/>
                    <a:ext cx="527122" cy="13717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r>
                      <a:rPr lang="ru-RU" sz="637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321/20</a:t>
                    </a:r>
                  </a:p>
                </p:txBody>
              </p:sp>
              <p:sp>
                <p:nvSpPr>
                  <p:cNvPr id="95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73888" y="6591688"/>
                    <a:ext cx="1830900" cy="21853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 lIns="120807" tIns="60405" rIns="120807" bIns="60405">
                    <a:spAutoFit/>
                  </a:bodyPr>
                  <a:lstStyle>
                    <a:lvl1pPr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637" b="0" dirty="0">
                        <a:solidFill>
                          <a:srgbClr val="000000"/>
                        </a:solidFill>
                      </a:rPr>
                      <a:t>- муниципальное образование</a:t>
                    </a:r>
                  </a:p>
                </p:txBody>
              </p:sp>
              <p:sp>
                <p:nvSpPr>
                  <p:cNvPr id="96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54290" y="5904034"/>
                    <a:ext cx="1895867" cy="21853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 lIns="120807" tIns="60405" rIns="120807" bIns="60405">
                    <a:spAutoFit/>
                  </a:bodyPr>
                  <a:lstStyle>
                    <a:lvl1pPr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1pPr>
                    <a:lvl2pPr marL="742950" indent="-28575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2pPr>
                    <a:lvl3pPr marL="11430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3pPr>
                    <a:lvl4pPr marL="16002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4pPr>
                    <a:lvl5pPr marL="2057400" indent="-228600" defTabSz="1279525"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5pPr>
                    <a:lvl6pPr marL="25146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6pPr>
                    <a:lvl7pPr marL="29718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7pPr>
                    <a:lvl8pPr marL="34290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8pPr>
                    <a:lvl9pPr marL="38862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637" b="0" dirty="0">
                        <a:solidFill>
                          <a:srgbClr val="000000"/>
                        </a:solidFill>
                      </a:rPr>
                      <a:t> - линии электропередач 110 кВт </a:t>
                    </a:r>
                  </a:p>
                </p:txBody>
              </p:sp>
              <p:cxnSp>
                <p:nvCxnSpPr>
                  <p:cNvPr id="97" name="Прямая соединительная линия 96"/>
                  <p:cNvCxnSpPr/>
                  <p:nvPr/>
                </p:nvCxnSpPr>
                <p:spPr>
                  <a:xfrm>
                    <a:off x="6954553" y="6000234"/>
                    <a:ext cx="276112" cy="0"/>
                  </a:xfrm>
                  <a:prstGeom prst="line">
                    <a:avLst/>
                  </a:prstGeom>
                  <a:ln w="38100">
                    <a:solidFill>
                      <a:schemeClr val="accent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8" name="Text Box 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85296" y="6092872"/>
                    <a:ext cx="1898820" cy="21853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/>
                </p:spPr>
                <p:txBody>
                  <a:bodyPr lIns="120807" tIns="60405" rIns="120807" bIns="60405">
                    <a:spAutoFit/>
                  </a:bodyPr>
                  <a:lstStyle>
                    <a:lvl1pPr defTabSz="1279525">
                      <a:defRPr sz="21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 defTabSz="1279525">
                      <a:defRPr sz="21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 defTabSz="1279525">
                      <a:defRPr sz="21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 defTabSz="1279525">
                      <a:defRPr sz="21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 defTabSz="1279525">
                      <a:defRPr sz="21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1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1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1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defTabSz="1279525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10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pPr>
                      <a:defRPr/>
                    </a:pPr>
                    <a:r>
                      <a:rPr lang="ru-RU" altLang="ru-RU" sz="637" kern="0" dirty="0">
                        <a:solidFill>
                          <a:srgbClr val="000000"/>
                        </a:solidFill>
                        <a:latin typeface="Times New Roman" pitchFamily="18" charset="0"/>
                      </a:rPr>
                      <a:t>- </a:t>
                    </a:r>
                    <a:r>
                      <a:rPr lang="ru-RU" altLang="ru-RU" sz="637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Arial" panose="020B0604020202020204" pitchFamily="34" charset="0"/>
                      </a:rPr>
                      <a:t>протяженность ЛЭП/ТП (шт.)</a:t>
                    </a:r>
                  </a:p>
                </p:txBody>
              </p:sp>
            </p:grpSp>
            <p:sp>
              <p:nvSpPr>
                <p:cNvPr id="84" name="Скругленный прямоугольник 83"/>
                <p:cNvSpPr/>
                <p:nvPr/>
              </p:nvSpPr>
              <p:spPr>
                <a:xfrm>
                  <a:off x="9662528" y="6213203"/>
                  <a:ext cx="282825" cy="225490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/>
                <a:lstStyle/>
                <a:p>
                  <a:pPr algn="ctr">
                    <a:defRPr/>
                  </a:pPr>
                  <a:r>
                    <a:rPr lang="ru-RU" sz="637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60%</a:t>
                  </a:r>
                </a:p>
              </p:txBody>
            </p:sp>
            <p:sp>
              <p:nvSpPr>
                <p:cNvPr id="85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113961" y="6153073"/>
                  <a:ext cx="2045042" cy="2924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lIns="75702" tIns="37853" rIns="75702" bIns="37853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defTabSz="756729">
                    <a:defRPr/>
                  </a:pPr>
                  <a:r>
                    <a:rPr lang="ru-RU" altLang="ru-RU" sz="637" b="0" dirty="0">
                      <a:solidFill>
                        <a:srgbClr val="000000"/>
                      </a:solidFill>
                    </a:rPr>
                    <a:t> - износ электроэнергетических систем </a:t>
                  </a:r>
                </a:p>
              </p:txBody>
            </p:sp>
            <p:sp>
              <p:nvSpPr>
                <p:cNvPr id="86" name="Прямоугольник 85"/>
                <p:cNvSpPr/>
                <p:nvPr/>
              </p:nvSpPr>
              <p:spPr>
                <a:xfrm>
                  <a:off x="9477604" y="5945623"/>
                  <a:ext cx="658113" cy="198431"/>
                </a:xfrm>
                <a:prstGeom prst="rect">
                  <a:avLst/>
                </a:prstGeom>
                <a:solidFill>
                  <a:srgbClr val="92D050"/>
                </a:solidFill>
                <a:ln w="127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  <p:txBody>
                <a:bodyPr lIns="64725" tIns="32363" rIns="64725" bIns="32363" anchor="ctr"/>
                <a:lstStyle/>
                <a:p>
                  <a:pPr algn="ctr">
                    <a:defRPr/>
                  </a:pPr>
                  <a:r>
                    <a:rPr lang="ru-RU" sz="637" kern="0" dirty="0">
                      <a:solidFill>
                        <a:prstClr val="black"/>
                      </a:solidFill>
                      <a:cs typeface="Times New Roman" panose="02020603050405020304" pitchFamily="18" charset="0"/>
                    </a:rPr>
                    <a:t>19/330</a:t>
                  </a:r>
                </a:p>
              </p:txBody>
            </p:sp>
            <p:sp>
              <p:nvSpPr>
                <p:cNvPr id="87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0063198" y="5864446"/>
                  <a:ext cx="1647999" cy="36879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lIns="120796" tIns="60399" rIns="120796" bIns="60399">
                  <a:spAutoFit/>
                </a:bodyPr>
                <a:lstStyle>
                  <a:lvl1pPr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742950" indent="-28575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1430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6002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057400" indent="-228600" defTabSz="1279525"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25146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9718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4290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886200" indent="-228600" defTabSz="12795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 b="1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>
                    <a:defRPr/>
                  </a:pPr>
                  <a:r>
                    <a:rPr lang="ru-RU" altLang="ru-RU" sz="637" b="0" dirty="0">
                      <a:solidFill>
                        <a:srgbClr val="000000"/>
                      </a:solidFill>
                    </a:rPr>
                    <a:t>- кол-во домов /населения</a:t>
                  </a:r>
                </a:p>
              </p:txBody>
            </p:sp>
          </p:grpSp>
          <p:sp>
            <p:nvSpPr>
              <p:cNvPr id="79" name="Text Box 97"/>
              <p:cNvSpPr txBox="1">
                <a:spLocks noChangeArrowheads="1"/>
              </p:cNvSpPr>
              <p:nvPr/>
            </p:nvSpPr>
            <p:spPr bwMode="auto">
              <a:xfrm>
                <a:off x="7410935" y="5306223"/>
                <a:ext cx="1506712" cy="16714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90606" tIns="45304" rIns="90606" bIns="4530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637" b="0" kern="0" dirty="0">
                    <a:solidFill>
                      <a:srgbClr val="000000"/>
                    </a:solidFill>
                  </a:rPr>
                  <a:t>- количество осадков, мм</a:t>
                </a:r>
              </a:p>
            </p:txBody>
          </p:sp>
          <p:sp>
            <p:nvSpPr>
              <p:cNvPr id="80" name="TextBox 23"/>
              <p:cNvSpPr txBox="1"/>
              <p:nvPr/>
            </p:nvSpPr>
            <p:spPr>
              <a:xfrm>
                <a:off x="7030176" y="5329919"/>
                <a:ext cx="383894" cy="187167"/>
              </a:xfrm>
              <a:prstGeom prst="rect">
                <a:avLst/>
              </a:prstGeom>
              <a:solidFill>
                <a:srgbClr val="4F81BD">
                  <a:lumMod val="75000"/>
                </a:srgbClr>
              </a:solidFill>
              <a:effectLst>
                <a:softEdge rad="63500"/>
              </a:effectLst>
            </p:spPr>
            <p:txBody>
              <a:bodyPr>
                <a:spAutoFit/>
              </a:bodyPr>
              <a:lstStyle>
                <a:defPPr>
                  <a:defRPr lang="ru-RU"/>
                </a:defPPr>
                <a:lvl1pPr algn="ctr">
                  <a:defRPr sz="1000" b="1"/>
                </a:lvl1pPr>
              </a:lstStyle>
              <a:p>
                <a:pPr>
                  <a:defRPr/>
                </a:pPr>
                <a:r>
                  <a:rPr lang="ru-RU" sz="779" kern="0" dirty="0">
                    <a:solidFill>
                      <a:prstClr val="black"/>
                    </a:solidFill>
                  </a:rPr>
                  <a:t>20</a:t>
                </a:r>
              </a:p>
            </p:txBody>
          </p:sp>
          <p:sp>
            <p:nvSpPr>
              <p:cNvPr id="81" name="TextBox 23"/>
              <p:cNvSpPr txBox="1"/>
              <p:nvPr/>
            </p:nvSpPr>
            <p:spPr>
              <a:xfrm>
                <a:off x="7041765" y="5551448"/>
                <a:ext cx="372305" cy="187167"/>
              </a:xfrm>
              <a:prstGeom prst="rect">
                <a:avLst/>
              </a:prstGeom>
              <a:solidFill>
                <a:srgbClr val="FF9900"/>
              </a:solidFill>
              <a:effectLst>
                <a:softEdge rad="63500"/>
              </a:effectLst>
            </p:spPr>
            <p:txBody>
              <a:bodyPr>
                <a:spAutoFit/>
              </a:bodyPr>
              <a:lstStyle>
                <a:defPPr>
                  <a:defRPr lang="ru-RU"/>
                </a:defPPr>
                <a:lvl1pPr algn="ctr">
                  <a:defRPr sz="1000" b="1"/>
                </a:lvl1pPr>
              </a:lstStyle>
              <a:p>
                <a:pPr>
                  <a:defRPr/>
                </a:pPr>
                <a:r>
                  <a:rPr lang="ru-RU" sz="779" kern="0" dirty="0">
                    <a:solidFill>
                      <a:prstClr val="black"/>
                    </a:solidFill>
                  </a:rPr>
                  <a:t>3</a:t>
                </a:r>
              </a:p>
            </p:txBody>
          </p:sp>
          <p:sp>
            <p:nvSpPr>
              <p:cNvPr id="82" name="Text Box 97"/>
              <p:cNvSpPr txBox="1">
                <a:spLocks noChangeArrowheads="1"/>
              </p:cNvSpPr>
              <p:nvPr/>
            </p:nvSpPr>
            <p:spPr bwMode="auto">
              <a:xfrm>
                <a:off x="7450544" y="5541909"/>
                <a:ext cx="1018733" cy="16714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90606" tIns="45304" rIns="90606" bIns="4530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637" b="0" kern="0" dirty="0">
                    <a:solidFill>
                      <a:srgbClr val="000000"/>
                    </a:solidFill>
                  </a:rPr>
                  <a:t>- порывы ветра, м/с</a:t>
                </a:r>
              </a:p>
            </p:txBody>
          </p:sp>
        </p:grpSp>
        <p:sp>
          <p:nvSpPr>
            <p:cNvPr id="73" name="Скругленный прямоугольник 72"/>
            <p:cNvSpPr/>
            <p:nvPr/>
          </p:nvSpPr>
          <p:spPr>
            <a:xfrm>
              <a:off x="1784708" y="1491363"/>
              <a:ext cx="217997" cy="17938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r>
                <a:rPr lang="ru-RU" sz="755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60%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783584821"/>
      </p:ext>
    </p:extLst>
  </p:cSld>
  <p:clrMapOvr>
    <a:masterClrMapping/>
  </p:clrMapOvr>
  <p:transition spd="slow" advClick="0"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Text Box 2"/>
          <p:cNvSpPr txBox="1">
            <a:spLocks noChangeArrowheads="1"/>
          </p:cNvSpPr>
          <p:nvPr/>
        </p:nvSpPr>
        <p:spPr bwMode="auto">
          <a:xfrm>
            <a:off x="15144" y="16826"/>
            <a:ext cx="10331450" cy="611636"/>
          </a:xfrm>
          <a:prstGeom prst="rect">
            <a:avLst/>
          </a:prstGeom>
          <a:solidFill>
            <a:srgbClr val="204D84"/>
          </a:solidFill>
          <a:ln w="9525">
            <a:solidFill>
              <a:srgbClr val="204D84"/>
            </a:solidFill>
            <a:miter lim="800000"/>
            <a:headEnd/>
            <a:tailEnd/>
          </a:ln>
        </p:spPr>
        <p:txBody>
          <a:bodyPr lIns="32981" tIns="16491" rIns="32981" bIns="16491" anchor="ctr"/>
          <a:lstStyle>
            <a:defPPr>
              <a:defRPr lang="ru-RU"/>
            </a:defPPr>
            <a:lvl1pPr algn="ctr" defTabSz="584246" eaLnBrk="0" hangingPunct="0">
              <a:defRPr sz="140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defTabSz="734416">
              <a:defRPr/>
            </a:pPr>
            <a:r>
              <a:rPr lang="ru-RU" sz="1322" dirty="0"/>
              <a:t>ИНФОРМАЦИОННЫЕ МАТЕРИАЛЫ </a:t>
            </a:r>
            <a:r>
              <a:rPr lang="ru-RU" altLang="ru-RU" sz="1322" dirty="0"/>
              <a:t>ПО ОСАДКАМ, ГОЛОЛЕДУ</a:t>
            </a:r>
          </a:p>
          <a:p>
            <a:pPr defTabSz="734416">
              <a:defRPr/>
            </a:pPr>
            <a:r>
              <a:rPr lang="ru-RU" sz="1322" dirty="0"/>
              <a:t>НА ТЕРРИТОРИИ БУЗУЛУКСКОГО РАЙОНА ОРЕНБУРГСКОЙ ОБЛАСТИ </a:t>
            </a:r>
          </a:p>
          <a:p>
            <a:pPr defTabSz="734416">
              <a:defRPr/>
            </a:pPr>
            <a:r>
              <a:rPr lang="ru-RU" sz="1322" dirty="0"/>
              <a:t>(РИСК НАРУШЕНИЯ ЭЛЕКТРОСНАБЖЕНИЯ НА  </a:t>
            </a:r>
            <a:r>
              <a:rPr lang="ru-RU" sz="1322" dirty="0" smtClean="0"/>
              <a:t>02.03.2021</a:t>
            </a:r>
            <a:r>
              <a:rPr lang="ru-RU" sz="1322" dirty="0"/>
              <a:t>)</a:t>
            </a:r>
            <a:endParaRPr lang="ru-RU" altLang="ru-RU" sz="1322" dirty="0"/>
          </a:p>
        </p:txBody>
      </p:sp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0" y="600501"/>
            <a:ext cx="10333038" cy="7608462"/>
            <a:chOff x="621836" y="582327"/>
            <a:chExt cx="9601344" cy="6918009"/>
          </a:xfrm>
        </p:grpSpPr>
        <p:pic>
          <p:nvPicPr>
            <p:cNvPr id="14341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37036" t="21394" r="6332" b="13913"/>
            <a:stretch>
              <a:fillRect/>
            </a:stretch>
          </p:blipFill>
          <p:spPr bwMode="auto">
            <a:xfrm>
              <a:off x="621836" y="582327"/>
              <a:ext cx="9601344" cy="6917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" name="Group 316"/>
            <p:cNvGrpSpPr>
              <a:grpSpLocks/>
            </p:cNvGrpSpPr>
            <p:nvPr/>
          </p:nvGrpSpPr>
          <p:grpSpPr bwMode="auto">
            <a:xfrm>
              <a:off x="4835755" y="3722300"/>
              <a:ext cx="211115" cy="165983"/>
              <a:chOff x="4727" y="2506"/>
              <a:chExt cx="706" cy="1172"/>
            </a:xfrm>
          </p:grpSpPr>
          <p:sp>
            <p:nvSpPr>
              <p:cNvPr id="14647" name="Freeform 317"/>
              <p:cNvSpPr>
                <a:spLocks/>
              </p:cNvSpPr>
              <p:nvPr/>
            </p:nvSpPr>
            <p:spPr bwMode="auto">
              <a:xfrm>
                <a:off x="4727" y="3558"/>
                <a:ext cx="46" cy="120"/>
              </a:xfrm>
              <a:custGeom>
                <a:avLst/>
                <a:gdLst>
                  <a:gd name="T0" fmla="*/ 0 w 139"/>
                  <a:gd name="T1" fmla="*/ 60 h 135"/>
                  <a:gd name="T2" fmla="*/ 0 w 139"/>
                  <a:gd name="T3" fmla="*/ 41 h 135"/>
                  <a:gd name="T4" fmla="*/ 0 w 139"/>
                  <a:gd name="T5" fmla="*/ 41 h 135"/>
                  <a:gd name="T6" fmla="*/ 0 w 139"/>
                  <a:gd name="T7" fmla="*/ 20 h 135"/>
                  <a:gd name="T8" fmla="*/ 0 w 139"/>
                  <a:gd name="T9" fmla="*/ 20 h 135"/>
                  <a:gd name="T10" fmla="*/ 0 w 139"/>
                  <a:gd name="T11" fmla="*/ 0 h 135"/>
                  <a:gd name="T12" fmla="*/ 0 w 139"/>
                  <a:gd name="T13" fmla="*/ 0 h 135"/>
                  <a:gd name="T14" fmla="*/ 0 w 139"/>
                  <a:gd name="T15" fmla="*/ 60 h 135"/>
                  <a:gd name="T16" fmla="*/ 0 w 139"/>
                  <a:gd name="T17" fmla="*/ 60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135"/>
                  <a:gd name="T29" fmla="*/ 139 w 139"/>
                  <a:gd name="T30" fmla="*/ 135 h 1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48" name="Freeform 318"/>
              <p:cNvSpPr>
                <a:spLocks/>
              </p:cNvSpPr>
              <p:nvPr/>
            </p:nvSpPr>
            <p:spPr bwMode="auto">
              <a:xfrm>
                <a:off x="4773" y="2564"/>
                <a:ext cx="648" cy="1114"/>
              </a:xfrm>
              <a:custGeom>
                <a:avLst/>
                <a:gdLst>
                  <a:gd name="T0" fmla="*/ 0 w 1946"/>
                  <a:gd name="T1" fmla="*/ 488 h 1278"/>
                  <a:gd name="T2" fmla="*/ 0 w 1946"/>
                  <a:gd name="T3" fmla="*/ 38 h 1278"/>
                  <a:gd name="T4" fmla="*/ 0 w 1946"/>
                  <a:gd name="T5" fmla="*/ 38 h 1278"/>
                  <a:gd name="T6" fmla="*/ 0 w 1946"/>
                  <a:gd name="T7" fmla="*/ 36 h 1278"/>
                  <a:gd name="T8" fmla="*/ 0 w 1946"/>
                  <a:gd name="T9" fmla="*/ 31 h 1278"/>
                  <a:gd name="T10" fmla="*/ 0 w 1946"/>
                  <a:gd name="T11" fmla="*/ 28 h 1278"/>
                  <a:gd name="T12" fmla="*/ 0 w 1946"/>
                  <a:gd name="T13" fmla="*/ 24 h 1278"/>
                  <a:gd name="T14" fmla="*/ 0 w 1946"/>
                  <a:gd name="T15" fmla="*/ 21 h 1278"/>
                  <a:gd name="T16" fmla="*/ 0 w 1946"/>
                  <a:gd name="T17" fmla="*/ 18 h 1278"/>
                  <a:gd name="T18" fmla="*/ 0 w 1946"/>
                  <a:gd name="T19" fmla="*/ 15 h 1278"/>
                  <a:gd name="T20" fmla="*/ 0 w 1946"/>
                  <a:gd name="T21" fmla="*/ 11 h 1278"/>
                  <a:gd name="T22" fmla="*/ 0 w 1946"/>
                  <a:gd name="T23" fmla="*/ 9 h 1278"/>
                  <a:gd name="T24" fmla="*/ 0 w 1946"/>
                  <a:gd name="T25" fmla="*/ 7 h 1278"/>
                  <a:gd name="T26" fmla="*/ 0 w 1946"/>
                  <a:gd name="T27" fmla="*/ 5 h 1278"/>
                  <a:gd name="T28" fmla="*/ 0 w 1946"/>
                  <a:gd name="T29" fmla="*/ 3 h 1278"/>
                  <a:gd name="T30" fmla="*/ 0 w 1946"/>
                  <a:gd name="T31" fmla="*/ 3 h 1278"/>
                  <a:gd name="T32" fmla="*/ 0 w 1946"/>
                  <a:gd name="T33" fmla="*/ 3 h 1278"/>
                  <a:gd name="T34" fmla="*/ 0 w 1946"/>
                  <a:gd name="T35" fmla="*/ 0 h 1278"/>
                  <a:gd name="T36" fmla="*/ 0 w 1946"/>
                  <a:gd name="T37" fmla="*/ 0 h 1278"/>
                  <a:gd name="T38" fmla="*/ 0 w 1946"/>
                  <a:gd name="T39" fmla="*/ 0 h 1278"/>
                  <a:gd name="T40" fmla="*/ 0 w 1946"/>
                  <a:gd name="T41" fmla="*/ 3 h 1278"/>
                  <a:gd name="T42" fmla="*/ 0 w 1946"/>
                  <a:gd name="T43" fmla="*/ 3 h 1278"/>
                  <a:gd name="T44" fmla="*/ 0 w 1946"/>
                  <a:gd name="T45" fmla="*/ 3 h 1278"/>
                  <a:gd name="T46" fmla="*/ 0 w 1946"/>
                  <a:gd name="T47" fmla="*/ 5 h 1278"/>
                  <a:gd name="T48" fmla="*/ 1 w 1946"/>
                  <a:gd name="T49" fmla="*/ 7 h 1278"/>
                  <a:gd name="T50" fmla="*/ 1 w 1946"/>
                  <a:gd name="T51" fmla="*/ 9 h 1278"/>
                  <a:gd name="T52" fmla="*/ 1 w 1946"/>
                  <a:gd name="T53" fmla="*/ 11 h 1278"/>
                  <a:gd name="T54" fmla="*/ 1 w 1946"/>
                  <a:gd name="T55" fmla="*/ 15 h 1278"/>
                  <a:gd name="T56" fmla="*/ 1 w 1946"/>
                  <a:gd name="T57" fmla="*/ 18 h 1278"/>
                  <a:gd name="T58" fmla="*/ 1 w 1946"/>
                  <a:gd name="T59" fmla="*/ 21 h 1278"/>
                  <a:gd name="T60" fmla="*/ 1 w 1946"/>
                  <a:gd name="T61" fmla="*/ 24 h 1278"/>
                  <a:gd name="T62" fmla="*/ 1 w 1946"/>
                  <a:gd name="T63" fmla="*/ 28 h 1278"/>
                  <a:gd name="T64" fmla="*/ 1 w 1946"/>
                  <a:gd name="T65" fmla="*/ 31 h 1278"/>
                  <a:gd name="T66" fmla="*/ 1 w 1946"/>
                  <a:gd name="T67" fmla="*/ 36 h 1278"/>
                  <a:gd name="T68" fmla="*/ 1 w 1946"/>
                  <a:gd name="T69" fmla="*/ 38 h 1278"/>
                  <a:gd name="T70" fmla="*/ 1 w 1946"/>
                  <a:gd name="T71" fmla="*/ 38 h 1278"/>
                  <a:gd name="T72" fmla="*/ 1 w 1946"/>
                  <a:gd name="T73" fmla="*/ 488 h 1278"/>
                  <a:gd name="T74" fmla="*/ 0 w 1946"/>
                  <a:gd name="T75" fmla="*/ 488 h 127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46"/>
                  <a:gd name="T115" fmla="*/ 0 h 1278"/>
                  <a:gd name="T116" fmla="*/ 1946 w 1946"/>
                  <a:gd name="T117" fmla="*/ 1278 h 127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49" name="Rectangle 319"/>
              <p:cNvSpPr>
                <a:spLocks noChangeArrowheads="1"/>
              </p:cNvSpPr>
              <p:nvPr/>
            </p:nvSpPr>
            <p:spPr bwMode="auto">
              <a:xfrm>
                <a:off x="5188" y="3087"/>
                <a:ext cx="42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0" name="Rectangle 320"/>
              <p:cNvSpPr>
                <a:spLocks noChangeArrowheads="1"/>
              </p:cNvSpPr>
              <p:nvPr/>
            </p:nvSpPr>
            <p:spPr bwMode="auto">
              <a:xfrm>
                <a:off x="5168" y="3134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1" name="Rectangle 321"/>
              <p:cNvSpPr>
                <a:spLocks noChangeArrowheads="1"/>
              </p:cNvSpPr>
              <p:nvPr/>
            </p:nvSpPr>
            <p:spPr bwMode="auto">
              <a:xfrm>
                <a:off x="5306" y="3034"/>
                <a:ext cx="42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2" name="Rectangle 322"/>
              <p:cNvSpPr>
                <a:spLocks noChangeArrowheads="1"/>
              </p:cNvSpPr>
              <p:nvPr/>
            </p:nvSpPr>
            <p:spPr bwMode="auto">
              <a:xfrm>
                <a:off x="5286" y="3087"/>
                <a:ext cx="40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3" name="Rectangle 323"/>
              <p:cNvSpPr>
                <a:spLocks noChangeArrowheads="1"/>
              </p:cNvSpPr>
              <p:nvPr/>
            </p:nvSpPr>
            <p:spPr bwMode="auto">
              <a:xfrm>
                <a:off x="5286" y="2987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4" name="Rectangle 324"/>
              <p:cNvSpPr>
                <a:spLocks noChangeArrowheads="1"/>
              </p:cNvSpPr>
              <p:nvPr/>
            </p:nvSpPr>
            <p:spPr bwMode="auto">
              <a:xfrm>
                <a:off x="4773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5" name="Rectangle 325"/>
              <p:cNvSpPr>
                <a:spLocks noChangeArrowheads="1"/>
              </p:cNvSpPr>
              <p:nvPr/>
            </p:nvSpPr>
            <p:spPr bwMode="auto">
              <a:xfrm>
                <a:off x="4773" y="3024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6" name="Rectangle 326"/>
              <p:cNvSpPr>
                <a:spLocks noChangeArrowheads="1"/>
              </p:cNvSpPr>
              <p:nvPr/>
            </p:nvSpPr>
            <p:spPr bwMode="auto">
              <a:xfrm>
                <a:off x="4773" y="3123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7" name="Rectangle 327"/>
              <p:cNvSpPr>
                <a:spLocks noChangeArrowheads="1"/>
              </p:cNvSpPr>
              <p:nvPr/>
            </p:nvSpPr>
            <p:spPr bwMode="auto">
              <a:xfrm>
                <a:off x="4946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8" name="Rectangle 328"/>
              <p:cNvSpPr>
                <a:spLocks noChangeArrowheads="1"/>
              </p:cNvSpPr>
              <p:nvPr/>
            </p:nvSpPr>
            <p:spPr bwMode="auto">
              <a:xfrm>
                <a:off x="4924" y="312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59" name="Rectangle 329"/>
              <p:cNvSpPr>
                <a:spLocks noChangeArrowheads="1"/>
              </p:cNvSpPr>
              <p:nvPr/>
            </p:nvSpPr>
            <p:spPr bwMode="auto">
              <a:xfrm>
                <a:off x="4773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60" name="Rectangle 330"/>
              <p:cNvSpPr>
                <a:spLocks noChangeArrowheads="1"/>
              </p:cNvSpPr>
              <p:nvPr/>
            </p:nvSpPr>
            <p:spPr bwMode="auto">
              <a:xfrm>
                <a:off x="4773" y="3406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61" name="Rectangle 331"/>
              <p:cNvSpPr>
                <a:spLocks noChangeArrowheads="1"/>
              </p:cNvSpPr>
              <p:nvPr/>
            </p:nvSpPr>
            <p:spPr bwMode="auto">
              <a:xfrm>
                <a:off x="4773" y="3505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62" name="Rectangle 332"/>
              <p:cNvSpPr>
                <a:spLocks noChangeArrowheads="1"/>
              </p:cNvSpPr>
              <p:nvPr/>
            </p:nvSpPr>
            <p:spPr bwMode="auto">
              <a:xfrm>
                <a:off x="4946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63" name="Rectangle 333"/>
              <p:cNvSpPr>
                <a:spLocks noChangeArrowheads="1"/>
              </p:cNvSpPr>
              <p:nvPr/>
            </p:nvSpPr>
            <p:spPr bwMode="auto">
              <a:xfrm>
                <a:off x="4924" y="3505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64" name="Freeform 334"/>
              <p:cNvSpPr>
                <a:spLocks/>
              </p:cNvSpPr>
              <p:nvPr/>
            </p:nvSpPr>
            <p:spPr bwMode="auto">
              <a:xfrm>
                <a:off x="5024" y="3076"/>
                <a:ext cx="146" cy="89"/>
              </a:xfrm>
              <a:custGeom>
                <a:avLst/>
                <a:gdLst>
                  <a:gd name="T0" fmla="*/ 0 w 440"/>
                  <a:gd name="T1" fmla="*/ 39 h 102"/>
                  <a:gd name="T2" fmla="*/ 0 w 440"/>
                  <a:gd name="T3" fmla="*/ 35 h 102"/>
                  <a:gd name="T4" fmla="*/ 0 w 440"/>
                  <a:gd name="T5" fmla="*/ 32 h 102"/>
                  <a:gd name="T6" fmla="*/ 0 w 440"/>
                  <a:gd name="T7" fmla="*/ 28 h 102"/>
                  <a:gd name="T8" fmla="*/ 0 w 440"/>
                  <a:gd name="T9" fmla="*/ 25 h 102"/>
                  <a:gd name="T10" fmla="*/ 0 w 440"/>
                  <a:gd name="T11" fmla="*/ 21 h 102"/>
                  <a:gd name="T12" fmla="*/ 0 w 440"/>
                  <a:gd name="T13" fmla="*/ 18 h 102"/>
                  <a:gd name="T14" fmla="*/ 0 w 440"/>
                  <a:gd name="T15" fmla="*/ 15 h 102"/>
                  <a:gd name="T16" fmla="*/ 0 w 440"/>
                  <a:gd name="T17" fmla="*/ 11 h 102"/>
                  <a:gd name="T18" fmla="*/ 0 w 440"/>
                  <a:gd name="T19" fmla="*/ 9 h 102"/>
                  <a:gd name="T20" fmla="*/ 0 w 440"/>
                  <a:gd name="T21" fmla="*/ 7 h 102"/>
                  <a:gd name="T22" fmla="*/ 0 w 440"/>
                  <a:gd name="T23" fmla="*/ 5 h 102"/>
                  <a:gd name="T24" fmla="*/ 0 w 440"/>
                  <a:gd name="T25" fmla="*/ 3 h 102"/>
                  <a:gd name="T26" fmla="*/ 0 w 440"/>
                  <a:gd name="T27" fmla="*/ 3 h 102"/>
                  <a:gd name="T28" fmla="*/ 0 w 440"/>
                  <a:gd name="T29" fmla="*/ 3 h 102"/>
                  <a:gd name="T30" fmla="*/ 0 w 440"/>
                  <a:gd name="T31" fmla="*/ 0 h 102"/>
                  <a:gd name="T32" fmla="*/ 0 w 440"/>
                  <a:gd name="T33" fmla="*/ 0 h 102"/>
                  <a:gd name="T34" fmla="*/ 0 w 440"/>
                  <a:gd name="T35" fmla="*/ 0 h 102"/>
                  <a:gd name="T36" fmla="*/ 0 w 440"/>
                  <a:gd name="T37" fmla="*/ 3 h 102"/>
                  <a:gd name="T38" fmla="*/ 0 w 440"/>
                  <a:gd name="T39" fmla="*/ 3 h 102"/>
                  <a:gd name="T40" fmla="*/ 0 w 440"/>
                  <a:gd name="T41" fmla="*/ 3 h 102"/>
                  <a:gd name="T42" fmla="*/ 0 w 440"/>
                  <a:gd name="T43" fmla="*/ 5 h 102"/>
                  <a:gd name="T44" fmla="*/ 0 w 440"/>
                  <a:gd name="T45" fmla="*/ 7 h 102"/>
                  <a:gd name="T46" fmla="*/ 0 w 440"/>
                  <a:gd name="T47" fmla="*/ 9 h 102"/>
                  <a:gd name="T48" fmla="*/ 0 w 440"/>
                  <a:gd name="T49" fmla="*/ 11 h 102"/>
                  <a:gd name="T50" fmla="*/ 0 w 440"/>
                  <a:gd name="T51" fmla="*/ 15 h 102"/>
                  <a:gd name="T52" fmla="*/ 0 w 440"/>
                  <a:gd name="T53" fmla="*/ 18 h 102"/>
                  <a:gd name="T54" fmla="*/ 0 w 440"/>
                  <a:gd name="T55" fmla="*/ 21 h 102"/>
                  <a:gd name="T56" fmla="*/ 0 w 440"/>
                  <a:gd name="T57" fmla="*/ 25 h 102"/>
                  <a:gd name="T58" fmla="*/ 0 w 440"/>
                  <a:gd name="T59" fmla="*/ 28 h 102"/>
                  <a:gd name="T60" fmla="*/ 0 w 440"/>
                  <a:gd name="T61" fmla="*/ 32 h 102"/>
                  <a:gd name="T62" fmla="*/ 0 w 440"/>
                  <a:gd name="T63" fmla="*/ 35 h 102"/>
                  <a:gd name="T64" fmla="*/ 0 w 440"/>
                  <a:gd name="T65" fmla="*/ 39 h 102"/>
                  <a:gd name="T66" fmla="*/ 0 w 440"/>
                  <a:gd name="T67" fmla="*/ 39 h 1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0"/>
                  <a:gd name="T103" fmla="*/ 0 h 102"/>
                  <a:gd name="T104" fmla="*/ 440 w 440"/>
                  <a:gd name="T105" fmla="*/ 102 h 10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65" name="Freeform 335"/>
              <p:cNvSpPr>
                <a:spLocks/>
              </p:cNvSpPr>
              <p:nvPr/>
            </p:nvSpPr>
            <p:spPr bwMode="auto">
              <a:xfrm>
                <a:off x="4789" y="2506"/>
                <a:ext cx="615" cy="147"/>
              </a:xfrm>
              <a:custGeom>
                <a:avLst/>
                <a:gdLst>
                  <a:gd name="T0" fmla="*/ 0 w 1847"/>
                  <a:gd name="T1" fmla="*/ 25 h 168"/>
                  <a:gd name="T2" fmla="*/ 0 w 1847"/>
                  <a:gd name="T3" fmla="*/ 27 h 168"/>
                  <a:gd name="T4" fmla="*/ 0 w 1847"/>
                  <a:gd name="T5" fmla="*/ 31 h 168"/>
                  <a:gd name="T6" fmla="*/ 0 w 1847"/>
                  <a:gd name="T7" fmla="*/ 35 h 168"/>
                  <a:gd name="T8" fmla="*/ 0 w 1847"/>
                  <a:gd name="T9" fmla="*/ 40 h 168"/>
                  <a:gd name="T10" fmla="*/ 0 w 1847"/>
                  <a:gd name="T11" fmla="*/ 47 h 168"/>
                  <a:gd name="T12" fmla="*/ 0 w 1847"/>
                  <a:gd name="T13" fmla="*/ 53 h 168"/>
                  <a:gd name="T14" fmla="*/ 0 w 1847"/>
                  <a:gd name="T15" fmla="*/ 62 h 168"/>
                  <a:gd name="T16" fmla="*/ 0 w 1847"/>
                  <a:gd name="T17" fmla="*/ 67 h 168"/>
                  <a:gd name="T18" fmla="*/ 0 w 1847"/>
                  <a:gd name="T19" fmla="*/ 46 h 168"/>
                  <a:gd name="T20" fmla="*/ 0 w 1847"/>
                  <a:gd name="T21" fmla="*/ 46 h 168"/>
                  <a:gd name="T22" fmla="*/ 0 w 1847"/>
                  <a:gd name="T23" fmla="*/ 46 h 168"/>
                  <a:gd name="T24" fmla="*/ 0 w 1847"/>
                  <a:gd name="T25" fmla="*/ 46 h 168"/>
                  <a:gd name="T26" fmla="*/ 0 w 1847"/>
                  <a:gd name="T27" fmla="*/ 46 h 168"/>
                  <a:gd name="T28" fmla="*/ 0 w 1847"/>
                  <a:gd name="T29" fmla="*/ 46 h 168"/>
                  <a:gd name="T30" fmla="*/ 0 w 1847"/>
                  <a:gd name="T31" fmla="*/ 46 h 168"/>
                  <a:gd name="T32" fmla="*/ 0 w 1847"/>
                  <a:gd name="T33" fmla="*/ 46 h 168"/>
                  <a:gd name="T34" fmla="*/ 0 w 1847"/>
                  <a:gd name="T35" fmla="*/ 40 h 168"/>
                  <a:gd name="T36" fmla="*/ 0 w 1847"/>
                  <a:gd name="T37" fmla="*/ 33 h 168"/>
                  <a:gd name="T38" fmla="*/ 0 w 1847"/>
                  <a:gd name="T39" fmla="*/ 25 h 168"/>
                  <a:gd name="T40" fmla="*/ 0 w 1847"/>
                  <a:gd name="T41" fmla="*/ 17 h 168"/>
                  <a:gd name="T42" fmla="*/ 0 w 1847"/>
                  <a:gd name="T43" fmla="*/ 11 h 168"/>
                  <a:gd name="T44" fmla="*/ 0 w 1847"/>
                  <a:gd name="T45" fmla="*/ 5 h 168"/>
                  <a:gd name="T46" fmla="*/ 0 w 1847"/>
                  <a:gd name="T47" fmla="*/ 4 h 168"/>
                  <a:gd name="T48" fmla="*/ 0 w 1847"/>
                  <a:gd name="T49" fmla="*/ 1 h 168"/>
                  <a:gd name="T50" fmla="*/ 0 w 1847"/>
                  <a:gd name="T51" fmla="*/ 1 h 168"/>
                  <a:gd name="T52" fmla="*/ 0 w 1847"/>
                  <a:gd name="T53" fmla="*/ 4 h 168"/>
                  <a:gd name="T54" fmla="*/ 0 w 1847"/>
                  <a:gd name="T55" fmla="*/ 5 h 168"/>
                  <a:gd name="T56" fmla="*/ 0 w 1847"/>
                  <a:gd name="T57" fmla="*/ 11 h 168"/>
                  <a:gd name="T58" fmla="*/ 1 w 1847"/>
                  <a:gd name="T59" fmla="*/ 17 h 168"/>
                  <a:gd name="T60" fmla="*/ 1 w 1847"/>
                  <a:gd name="T61" fmla="*/ 25 h 168"/>
                  <a:gd name="T62" fmla="*/ 1 w 1847"/>
                  <a:gd name="T63" fmla="*/ 33 h 168"/>
                  <a:gd name="T64" fmla="*/ 1 w 1847"/>
                  <a:gd name="T65" fmla="*/ 40 h 168"/>
                  <a:gd name="T66" fmla="*/ 1 w 1847"/>
                  <a:gd name="T67" fmla="*/ 46 h 168"/>
                  <a:gd name="T68" fmla="*/ 1 w 1847"/>
                  <a:gd name="T69" fmla="*/ 46 h 168"/>
                  <a:gd name="T70" fmla="*/ 1 w 1847"/>
                  <a:gd name="T71" fmla="*/ 46 h 168"/>
                  <a:gd name="T72" fmla="*/ 1 w 1847"/>
                  <a:gd name="T73" fmla="*/ 46 h 168"/>
                  <a:gd name="T74" fmla="*/ 1 w 1847"/>
                  <a:gd name="T75" fmla="*/ 46 h 168"/>
                  <a:gd name="T76" fmla="*/ 1 w 1847"/>
                  <a:gd name="T77" fmla="*/ 46 h 168"/>
                  <a:gd name="T78" fmla="*/ 1 w 1847"/>
                  <a:gd name="T79" fmla="*/ 46 h 168"/>
                  <a:gd name="T80" fmla="*/ 1 w 1847"/>
                  <a:gd name="T81" fmla="*/ 46 h 168"/>
                  <a:gd name="T82" fmla="*/ 1 w 1847"/>
                  <a:gd name="T83" fmla="*/ 67 h 168"/>
                  <a:gd name="T84" fmla="*/ 1 w 1847"/>
                  <a:gd name="T85" fmla="*/ 62 h 168"/>
                  <a:gd name="T86" fmla="*/ 1 w 1847"/>
                  <a:gd name="T87" fmla="*/ 53 h 168"/>
                  <a:gd name="T88" fmla="*/ 1 w 1847"/>
                  <a:gd name="T89" fmla="*/ 47 h 168"/>
                  <a:gd name="T90" fmla="*/ 0 w 1847"/>
                  <a:gd name="T91" fmla="*/ 40 h 168"/>
                  <a:gd name="T92" fmla="*/ 0 w 1847"/>
                  <a:gd name="T93" fmla="*/ 35 h 168"/>
                  <a:gd name="T94" fmla="*/ 0 w 1847"/>
                  <a:gd name="T95" fmla="*/ 31 h 168"/>
                  <a:gd name="T96" fmla="*/ 0 w 1847"/>
                  <a:gd name="T97" fmla="*/ 27 h 168"/>
                  <a:gd name="T98" fmla="*/ 0 w 1847"/>
                  <a:gd name="T99" fmla="*/ 25 h 1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47"/>
                  <a:gd name="T151" fmla="*/ 0 h 168"/>
                  <a:gd name="T152" fmla="*/ 1847 w 1847"/>
                  <a:gd name="T153" fmla="*/ 168 h 1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66" name="Rectangle 336"/>
              <p:cNvSpPr>
                <a:spLocks noChangeArrowheads="1"/>
              </p:cNvSpPr>
              <p:nvPr/>
            </p:nvSpPr>
            <p:spPr bwMode="auto">
              <a:xfrm>
                <a:off x="5404" y="2595"/>
                <a:ext cx="29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67" name="Rectangle 337"/>
              <p:cNvSpPr>
                <a:spLocks noChangeArrowheads="1"/>
              </p:cNvSpPr>
              <p:nvPr/>
            </p:nvSpPr>
            <p:spPr bwMode="auto">
              <a:xfrm>
                <a:off x="4759" y="2595"/>
                <a:ext cx="30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68" name="Rectangle 338"/>
              <p:cNvSpPr>
                <a:spLocks noChangeArrowheads="1"/>
              </p:cNvSpPr>
              <p:nvPr/>
            </p:nvSpPr>
            <p:spPr bwMode="auto">
              <a:xfrm>
                <a:off x="5026" y="3165"/>
                <a:ext cx="142" cy="330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69" name="Rectangle 339"/>
              <p:cNvSpPr>
                <a:spLocks noChangeArrowheads="1"/>
              </p:cNvSpPr>
              <p:nvPr/>
            </p:nvSpPr>
            <p:spPr bwMode="auto">
              <a:xfrm>
                <a:off x="5026" y="349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0" name="Rectangle 340"/>
              <p:cNvSpPr>
                <a:spLocks noChangeArrowheads="1"/>
              </p:cNvSpPr>
              <p:nvPr/>
            </p:nvSpPr>
            <p:spPr bwMode="auto">
              <a:xfrm>
                <a:off x="5026" y="3558"/>
                <a:ext cx="142" cy="15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1" name="Rectangle 341"/>
              <p:cNvSpPr>
                <a:spLocks noChangeArrowheads="1"/>
              </p:cNvSpPr>
              <p:nvPr/>
            </p:nvSpPr>
            <p:spPr bwMode="auto">
              <a:xfrm>
                <a:off x="5026" y="361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2" name="Rectangle 342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3" name="Rectangle 343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4" name="Rectangle 344"/>
              <p:cNvSpPr>
                <a:spLocks noChangeArrowheads="1"/>
              </p:cNvSpPr>
              <p:nvPr/>
            </p:nvSpPr>
            <p:spPr bwMode="auto">
              <a:xfrm>
                <a:off x="5032" y="3186"/>
                <a:ext cx="62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5" name="Rectangle 345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6" name="Rectangle 346"/>
              <p:cNvSpPr>
                <a:spLocks noChangeArrowheads="1"/>
              </p:cNvSpPr>
              <p:nvPr/>
            </p:nvSpPr>
            <p:spPr bwMode="auto">
              <a:xfrm>
                <a:off x="5168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7" name="Rectangle 347"/>
              <p:cNvSpPr>
                <a:spLocks noChangeArrowheads="1"/>
              </p:cNvSpPr>
              <p:nvPr/>
            </p:nvSpPr>
            <p:spPr bwMode="auto">
              <a:xfrm>
                <a:off x="4992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8" name="Rectangle 348"/>
              <p:cNvSpPr>
                <a:spLocks noChangeArrowheads="1"/>
              </p:cNvSpPr>
              <p:nvPr/>
            </p:nvSpPr>
            <p:spPr bwMode="auto">
              <a:xfrm>
                <a:off x="5026" y="351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79" name="Rectangle 349"/>
              <p:cNvSpPr>
                <a:spLocks noChangeArrowheads="1"/>
              </p:cNvSpPr>
              <p:nvPr/>
            </p:nvSpPr>
            <p:spPr bwMode="auto">
              <a:xfrm>
                <a:off x="5026" y="3573"/>
                <a:ext cx="142" cy="42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80" name="Rectangle 350"/>
              <p:cNvSpPr>
                <a:spLocks noChangeArrowheads="1"/>
              </p:cNvSpPr>
              <p:nvPr/>
            </p:nvSpPr>
            <p:spPr bwMode="auto">
              <a:xfrm>
                <a:off x="5026" y="363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81" name="Rectangle 351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82" name="Rectangle 352"/>
              <p:cNvSpPr>
                <a:spLocks noChangeArrowheads="1"/>
              </p:cNvSpPr>
              <p:nvPr/>
            </p:nvSpPr>
            <p:spPr bwMode="auto">
              <a:xfrm>
                <a:off x="5032" y="3369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83" name="Rectangle 353"/>
              <p:cNvSpPr>
                <a:spLocks noChangeArrowheads="1"/>
              </p:cNvSpPr>
              <p:nvPr/>
            </p:nvSpPr>
            <p:spPr bwMode="auto">
              <a:xfrm>
                <a:off x="510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84" name="Rectangle 354"/>
              <p:cNvSpPr>
                <a:spLocks noChangeArrowheads="1"/>
              </p:cNvSpPr>
              <p:nvPr/>
            </p:nvSpPr>
            <p:spPr bwMode="auto">
              <a:xfrm>
                <a:off x="508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85" name="Rectangle 355"/>
              <p:cNvSpPr>
                <a:spLocks noChangeArrowheads="1"/>
              </p:cNvSpPr>
              <p:nvPr/>
            </p:nvSpPr>
            <p:spPr bwMode="auto">
              <a:xfrm>
                <a:off x="5100" y="3395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86" name="Rectangle 356"/>
              <p:cNvSpPr>
                <a:spLocks noChangeArrowheads="1"/>
              </p:cNvSpPr>
              <p:nvPr/>
            </p:nvSpPr>
            <p:spPr bwMode="auto">
              <a:xfrm>
                <a:off x="5032" y="3395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87" name="Rectangle 357"/>
              <p:cNvSpPr>
                <a:spLocks noChangeArrowheads="1"/>
              </p:cNvSpPr>
              <p:nvPr/>
            </p:nvSpPr>
            <p:spPr bwMode="auto">
              <a:xfrm>
                <a:off x="5168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88" name="Rectangle 358"/>
              <p:cNvSpPr>
                <a:spLocks noChangeArrowheads="1"/>
              </p:cNvSpPr>
              <p:nvPr/>
            </p:nvSpPr>
            <p:spPr bwMode="auto">
              <a:xfrm>
                <a:off x="4992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89" name="Rectangle 359"/>
              <p:cNvSpPr>
                <a:spLocks noChangeArrowheads="1"/>
              </p:cNvSpPr>
              <p:nvPr/>
            </p:nvSpPr>
            <p:spPr bwMode="auto">
              <a:xfrm>
                <a:off x="5334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0" name="Rectangle 360"/>
              <p:cNvSpPr>
                <a:spLocks noChangeArrowheads="1"/>
              </p:cNvSpPr>
              <p:nvPr/>
            </p:nvSpPr>
            <p:spPr bwMode="auto">
              <a:xfrm>
                <a:off x="5228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1" name="Rectangle 361"/>
              <p:cNvSpPr>
                <a:spLocks noChangeArrowheads="1"/>
              </p:cNvSpPr>
              <p:nvPr/>
            </p:nvSpPr>
            <p:spPr bwMode="auto">
              <a:xfrm>
                <a:off x="4912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2" name="Rectangle 362"/>
              <p:cNvSpPr>
                <a:spLocks noChangeArrowheads="1"/>
              </p:cNvSpPr>
              <p:nvPr/>
            </p:nvSpPr>
            <p:spPr bwMode="auto">
              <a:xfrm>
                <a:off x="5122" y="2747"/>
                <a:ext cx="54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3" name="Rectangle 363"/>
              <p:cNvSpPr>
                <a:spLocks noChangeArrowheads="1"/>
              </p:cNvSpPr>
              <p:nvPr/>
            </p:nvSpPr>
            <p:spPr bwMode="auto">
              <a:xfrm>
                <a:off x="522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4" name="Rectangle 364"/>
              <p:cNvSpPr>
                <a:spLocks noChangeArrowheads="1"/>
              </p:cNvSpPr>
              <p:nvPr/>
            </p:nvSpPr>
            <p:spPr bwMode="auto">
              <a:xfrm>
                <a:off x="5334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5" name="Rectangle 365"/>
              <p:cNvSpPr>
                <a:spLocks noChangeArrowheads="1"/>
              </p:cNvSpPr>
              <p:nvPr/>
            </p:nvSpPr>
            <p:spPr bwMode="auto">
              <a:xfrm>
                <a:off x="501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6" name="Rectangle 366"/>
              <p:cNvSpPr>
                <a:spLocks noChangeArrowheads="1"/>
              </p:cNvSpPr>
              <p:nvPr/>
            </p:nvSpPr>
            <p:spPr bwMode="auto">
              <a:xfrm>
                <a:off x="4809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7" name="Rectangle 367"/>
              <p:cNvSpPr>
                <a:spLocks noChangeArrowheads="1"/>
              </p:cNvSpPr>
              <p:nvPr/>
            </p:nvSpPr>
            <p:spPr bwMode="auto">
              <a:xfrm>
                <a:off x="4912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8" name="Rectangle 368"/>
              <p:cNvSpPr>
                <a:spLocks noChangeArrowheads="1"/>
              </p:cNvSpPr>
              <p:nvPr/>
            </p:nvSpPr>
            <p:spPr bwMode="auto">
              <a:xfrm>
                <a:off x="4809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99" name="Freeform 369"/>
              <p:cNvSpPr>
                <a:spLocks/>
              </p:cNvSpPr>
              <p:nvPr/>
            </p:nvSpPr>
            <p:spPr bwMode="auto">
              <a:xfrm>
                <a:off x="511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00" name="Freeform 370"/>
              <p:cNvSpPr>
                <a:spLocks/>
              </p:cNvSpPr>
              <p:nvPr/>
            </p:nvSpPr>
            <p:spPr bwMode="auto">
              <a:xfrm>
                <a:off x="517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01" name="Freeform 371"/>
              <p:cNvSpPr>
                <a:spLocks/>
              </p:cNvSpPr>
              <p:nvPr/>
            </p:nvSpPr>
            <p:spPr bwMode="auto">
              <a:xfrm>
                <a:off x="5218" y="2721"/>
                <a:ext cx="72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02" name="Freeform 372"/>
              <p:cNvSpPr>
                <a:spLocks/>
              </p:cNvSpPr>
              <p:nvPr/>
            </p:nvSpPr>
            <p:spPr bwMode="auto">
              <a:xfrm>
                <a:off x="5280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03" name="Freeform 373"/>
              <p:cNvSpPr>
                <a:spLocks/>
              </p:cNvSpPr>
              <p:nvPr/>
            </p:nvSpPr>
            <p:spPr bwMode="auto">
              <a:xfrm>
                <a:off x="532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04" name="Freeform 374"/>
              <p:cNvSpPr>
                <a:spLocks/>
              </p:cNvSpPr>
              <p:nvPr/>
            </p:nvSpPr>
            <p:spPr bwMode="auto">
              <a:xfrm>
                <a:off x="538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05" name="Freeform 375"/>
              <p:cNvSpPr>
                <a:spLocks/>
              </p:cNvSpPr>
              <p:nvPr/>
            </p:nvSpPr>
            <p:spPr bwMode="auto">
              <a:xfrm>
                <a:off x="5218" y="3139"/>
                <a:ext cx="72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06" name="Freeform 376"/>
              <p:cNvSpPr>
                <a:spLocks/>
              </p:cNvSpPr>
              <p:nvPr/>
            </p:nvSpPr>
            <p:spPr bwMode="auto">
              <a:xfrm>
                <a:off x="5280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07" name="Freeform 377"/>
              <p:cNvSpPr>
                <a:spLocks/>
              </p:cNvSpPr>
              <p:nvPr/>
            </p:nvSpPr>
            <p:spPr bwMode="auto">
              <a:xfrm>
                <a:off x="5324" y="3139"/>
                <a:ext cx="72" cy="324"/>
              </a:xfrm>
              <a:custGeom>
                <a:avLst/>
                <a:gdLst>
                  <a:gd name="T0" fmla="*/ 0 w 217"/>
                  <a:gd name="T1" fmla="*/ 83 h 372"/>
                  <a:gd name="T2" fmla="*/ 0 w 217"/>
                  <a:gd name="T3" fmla="*/ 83 h 372"/>
                  <a:gd name="T4" fmla="*/ 0 w 217"/>
                  <a:gd name="T5" fmla="*/ 131 h 372"/>
                  <a:gd name="T6" fmla="*/ 0 w 217"/>
                  <a:gd name="T7" fmla="*/ 131 h 372"/>
                  <a:gd name="T8" fmla="*/ 0 w 217"/>
                  <a:gd name="T9" fmla="*/ 141 h 372"/>
                  <a:gd name="T10" fmla="*/ 0 w 217"/>
                  <a:gd name="T11" fmla="*/ 141 h 372"/>
                  <a:gd name="T12" fmla="*/ 0 w 217"/>
                  <a:gd name="T13" fmla="*/ 0 h 372"/>
                  <a:gd name="T14" fmla="*/ 0 w 217"/>
                  <a:gd name="T15" fmla="*/ 0 h 372"/>
                  <a:gd name="T16" fmla="*/ 0 w 217"/>
                  <a:gd name="T17" fmla="*/ 10 h 372"/>
                  <a:gd name="T18" fmla="*/ 0 w 217"/>
                  <a:gd name="T19" fmla="*/ 10 h 372"/>
                  <a:gd name="T20" fmla="*/ 0 w 217"/>
                  <a:gd name="T21" fmla="*/ 64 h 372"/>
                  <a:gd name="T22" fmla="*/ 0 w 217"/>
                  <a:gd name="T23" fmla="*/ 64 h 372"/>
                  <a:gd name="T24" fmla="*/ 0 w 217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2"/>
                  <a:gd name="T41" fmla="*/ 217 w 217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08" name="Freeform 378"/>
              <p:cNvSpPr>
                <a:spLocks/>
              </p:cNvSpPr>
              <p:nvPr/>
            </p:nvSpPr>
            <p:spPr bwMode="auto">
              <a:xfrm>
                <a:off x="5386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09" name="Freeform 379"/>
              <p:cNvSpPr>
                <a:spLocks/>
              </p:cNvSpPr>
              <p:nvPr/>
            </p:nvSpPr>
            <p:spPr bwMode="auto">
              <a:xfrm>
                <a:off x="5008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10" name="Freeform 380"/>
              <p:cNvSpPr>
                <a:spLocks/>
              </p:cNvSpPr>
              <p:nvPr/>
            </p:nvSpPr>
            <p:spPr bwMode="auto">
              <a:xfrm>
                <a:off x="5008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11" name="Freeform 381"/>
              <p:cNvSpPr>
                <a:spLocks/>
              </p:cNvSpPr>
              <p:nvPr/>
            </p:nvSpPr>
            <p:spPr bwMode="auto">
              <a:xfrm>
                <a:off x="4903" y="2721"/>
                <a:ext cx="71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12" name="Freeform 382"/>
              <p:cNvSpPr>
                <a:spLocks/>
              </p:cNvSpPr>
              <p:nvPr/>
            </p:nvSpPr>
            <p:spPr bwMode="auto">
              <a:xfrm>
                <a:off x="4903" y="2721"/>
                <a:ext cx="9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13" name="Freeform 383"/>
              <p:cNvSpPr>
                <a:spLocks/>
              </p:cNvSpPr>
              <p:nvPr/>
            </p:nvSpPr>
            <p:spPr bwMode="auto">
              <a:xfrm>
                <a:off x="4799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14" name="Freeform 384"/>
              <p:cNvSpPr>
                <a:spLocks/>
              </p:cNvSpPr>
              <p:nvPr/>
            </p:nvSpPr>
            <p:spPr bwMode="auto">
              <a:xfrm>
                <a:off x="4799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15" name="Freeform 385"/>
              <p:cNvSpPr>
                <a:spLocks/>
              </p:cNvSpPr>
              <p:nvPr/>
            </p:nvSpPr>
            <p:spPr bwMode="auto">
              <a:xfrm>
                <a:off x="4903" y="3139"/>
                <a:ext cx="71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6" y="372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16" name="Freeform 386"/>
              <p:cNvSpPr>
                <a:spLocks/>
              </p:cNvSpPr>
              <p:nvPr/>
            </p:nvSpPr>
            <p:spPr bwMode="auto">
              <a:xfrm>
                <a:off x="4903" y="3139"/>
                <a:ext cx="9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17" name="Freeform 387"/>
              <p:cNvSpPr>
                <a:spLocks/>
              </p:cNvSpPr>
              <p:nvPr/>
            </p:nvSpPr>
            <p:spPr bwMode="auto">
              <a:xfrm>
                <a:off x="4799" y="3139"/>
                <a:ext cx="72" cy="324"/>
              </a:xfrm>
              <a:custGeom>
                <a:avLst/>
                <a:gdLst>
                  <a:gd name="T0" fmla="*/ 0 w 215"/>
                  <a:gd name="T1" fmla="*/ 83 h 372"/>
                  <a:gd name="T2" fmla="*/ 0 w 215"/>
                  <a:gd name="T3" fmla="*/ 83 h 372"/>
                  <a:gd name="T4" fmla="*/ 0 w 215"/>
                  <a:gd name="T5" fmla="*/ 131 h 372"/>
                  <a:gd name="T6" fmla="*/ 0 w 215"/>
                  <a:gd name="T7" fmla="*/ 131 h 372"/>
                  <a:gd name="T8" fmla="*/ 0 w 215"/>
                  <a:gd name="T9" fmla="*/ 141 h 372"/>
                  <a:gd name="T10" fmla="*/ 0 w 215"/>
                  <a:gd name="T11" fmla="*/ 141 h 372"/>
                  <a:gd name="T12" fmla="*/ 0 w 215"/>
                  <a:gd name="T13" fmla="*/ 0 h 372"/>
                  <a:gd name="T14" fmla="*/ 0 w 215"/>
                  <a:gd name="T15" fmla="*/ 0 h 372"/>
                  <a:gd name="T16" fmla="*/ 0 w 215"/>
                  <a:gd name="T17" fmla="*/ 10 h 372"/>
                  <a:gd name="T18" fmla="*/ 0 w 215"/>
                  <a:gd name="T19" fmla="*/ 10 h 372"/>
                  <a:gd name="T20" fmla="*/ 0 w 215"/>
                  <a:gd name="T21" fmla="*/ 64 h 372"/>
                  <a:gd name="T22" fmla="*/ 0 w 215"/>
                  <a:gd name="T23" fmla="*/ 64 h 372"/>
                  <a:gd name="T24" fmla="*/ 0 w 215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2"/>
                  <a:gd name="T41" fmla="*/ 215 w 215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18" name="Freeform 388"/>
              <p:cNvSpPr>
                <a:spLocks/>
              </p:cNvSpPr>
              <p:nvPr/>
            </p:nvSpPr>
            <p:spPr bwMode="auto">
              <a:xfrm>
                <a:off x="4799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719" name="Rectangle 389"/>
              <p:cNvSpPr>
                <a:spLocks noChangeArrowheads="1"/>
              </p:cNvSpPr>
              <p:nvPr/>
            </p:nvSpPr>
            <p:spPr bwMode="auto">
              <a:xfrm>
                <a:off x="511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720" name="Rectangle 390"/>
              <p:cNvSpPr>
                <a:spLocks noChangeArrowheads="1"/>
              </p:cNvSpPr>
              <p:nvPr/>
            </p:nvSpPr>
            <p:spPr bwMode="auto">
              <a:xfrm>
                <a:off x="521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721" name="Rectangle 391"/>
              <p:cNvSpPr>
                <a:spLocks noChangeArrowheads="1"/>
              </p:cNvSpPr>
              <p:nvPr/>
            </p:nvSpPr>
            <p:spPr bwMode="auto">
              <a:xfrm>
                <a:off x="532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722" name="Rectangle 392"/>
              <p:cNvSpPr>
                <a:spLocks noChangeArrowheads="1"/>
              </p:cNvSpPr>
              <p:nvPr/>
            </p:nvSpPr>
            <p:spPr bwMode="auto">
              <a:xfrm>
                <a:off x="500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723" name="Rectangle 393"/>
              <p:cNvSpPr>
                <a:spLocks noChangeArrowheads="1"/>
              </p:cNvSpPr>
              <p:nvPr/>
            </p:nvSpPr>
            <p:spPr bwMode="auto">
              <a:xfrm>
                <a:off x="4903" y="2898"/>
                <a:ext cx="71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724" name="Rectangle 394"/>
              <p:cNvSpPr>
                <a:spLocks noChangeArrowheads="1"/>
              </p:cNvSpPr>
              <p:nvPr/>
            </p:nvSpPr>
            <p:spPr bwMode="auto">
              <a:xfrm>
                <a:off x="4799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725" name="Freeform 395"/>
              <p:cNvSpPr>
                <a:spLocks/>
              </p:cNvSpPr>
              <p:nvPr/>
            </p:nvSpPr>
            <p:spPr bwMode="auto">
              <a:xfrm>
                <a:off x="4986" y="2736"/>
                <a:ext cx="12" cy="37"/>
              </a:xfrm>
              <a:custGeom>
                <a:avLst/>
                <a:gdLst>
                  <a:gd name="T0" fmla="*/ 0 w 37"/>
                  <a:gd name="T1" fmla="*/ 31 h 38"/>
                  <a:gd name="T2" fmla="*/ 0 w 37"/>
                  <a:gd name="T3" fmla="*/ 29 h 38"/>
                  <a:gd name="T4" fmla="*/ 0 w 37"/>
                  <a:gd name="T5" fmla="*/ 25 h 38"/>
                  <a:gd name="T6" fmla="*/ 0 w 37"/>
                  <a:gd name="T7" fmla="*/ 19 h 38"/>
                  <a:gd name="T8" fmla="*/ 0 w 37"/>
                  <a:gd name="T9" fmla="*/ 19 h 38"/>
                  <a:gd name="T10" fmla="*/ 0 w 37"/>
                  <a:gd name="T11" fmla="*/ 12 h 38"/>
                  <a:gd name="T12" fmla="*/ 0 w 37"/>
                  <a:gd name="T13" fmla="*/ 5 h 38"/>
                  <a:gd name="T14" fmla="*/ 0 w 37"/>
                  <a:gd name="T15" fmla="*/ 1 h 38"/>
                  <a:gd name="T16" fmla="*/ 0 w 37"/>
                  <a:gd name="T17" fmla="*/ 0 h 38"/>
                  <a:gd name="T18" fmla="*/ 0 w 37"/>
                  <a:gd name="T19" fmla="*/ 1 h 38"/>
                  <a:gd name="T20" fmla="*/ 0 w 37"/>
                  <a:gd name="T21" fmla="*/ 5 h 38"/>
                  <a:gd name="T22" fmla="*/ 0 w 37"/>
                  <a:gd name="T23" fmla="*/ 12 h 38"/>
                  <a:gd name="T24" fmla="*/ 0 w 37"/>
                  <a:gd name="T25" fmla="*/ 19 h 38"/>
                  <a:gd name="T26" fmla="*/ 0 w 37"/>
                  <a:gd name="T27" fmla="*/ 19 h 38"/>
                  <a:gd name="T28" fmla="*/ 0 w 37"/>
                  <a:gd name="T29" fmla="*/ 25 h 38"/>
                  <a:gd name="T30" fmla="*/ 0 w 37"/>
                  <a:gd name="T31" fmla="*/ 29 h 38"/>
                  <a:gd name="T32" fmla="*/ 0 w 37"/>
                  <a:gd name="T33" fmla="*/ 31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"/>
                  <a:gd name="T52" fmla="*/ 0 h 38"/>
                  <a:gd name="T53" fmla="*/ 37 w 37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</p:grpSp>
        <p:grpSp>
          <p:nvGrpSpPr>
            <p:cNvPr id="4" name="Group 316"/>
            <p:cNvGrpSpPr>
              <a:grpSpLocks/>
            </p:cNvGrpSpPr>
            <p:nvPr/>
          </p:nvGrpSpPr>
          <p:grpSpPr bwMode="auto">
            <a:xfrm>
              <a:off x="4501069" y="4268198"/>
              <a:ext cx="211115" cy="165983"/>
              <a:chOff x="4727" y="2506"/>
              <a:chExt cx="706" cy="1172"/>
            </a:xfrm>
          </p:grpSpPr>
          <p:sp>
            <p:nvSpPr>
              <p:cNvPr id="14568" name="Freeform 317"/>
              <p:cNvSpPr>
                <a:spLocks/>
              </p:cNvSpPr>
              <p:nvPr/>
            </p:nvSpPr>
            <p:spPr bwMode="auto">
              <a:xfrm>
                <a:off x="4727" y="3558"/>
                <a:ext cx="46" cy="120"/>
              </a:xfrm>
              <a:custGeom>
                <a:avLst/>
                <a:gdLst>
                  <a:gd name="T0" fmla="*/ 0 w 139"/>
                  <a:gd name="T1" fmla="*/ 60 h 135"/>
                  <a:gd name="T2" fmla="*/ 0 w 139"/>
                  <a:gd name="T3" fmla="*/ 41 h 135"/>
                  <a:gd name="T4" fmla="*/ 0 w 139"/>
                  <a:gd name="T5" fmla="*/ 41 h 135"/>
                  <a:gd name="T6" fmla="*/ 0 w 139"/>
                  <a:gd name="T7" fmla="*/ 20 h 135"/>
                  <a:gd name="T8" fmla="*/ 0 w 139"/>
                  <a:gd name="T9" fmla="*/ 20 h 135"/>
                  <a:gd name="T10" fmla="*/ 0 w 139"/>
                  <a:gd name="T11" fmla="*/ 0 h 135"/>
                  <a:gd name="T12" fmla="*/ 0 w 139"/>
                  <a:gd name="T13" fmla="*/ 0 h 135"/>
                  <a:gd name="T14" fmla="*/ 0 w 139"/>
                  <a:gd name="T15" fmla="*/ 60 h 135"/>
                  <a:gd name="T16" fmla="*/ 0 w 139"/>
                  <a:gd name="T17" fmla="*/ 60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135"/>
                  <a:gd name="T29" fmla="*/ 139 w 139"/>
                  <a:gd name="T30" fmla="*/ 135 h 1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69" name="Freeform 318"/>
              <p:cNvSpPr>
                <a:spLocks/>
              </p:cNvSpPr>
              <p:nvPr/>
            </p:nvSpPr>
            <p:spPr bwMode="auto">
              <a:xfrm>
                <a:off x="4773" y="2564"/>
                <a:ext cx="648" cy="1114"/>
              </a:xfrm>
              <a:custGeom>
                <a:avLst/>
                <a:gdLst>
                  <a:gd name="T0" fmla="*/ 0 w 1946"/>
                  <a:gd name="T1" fmla="*/ 488 h 1278"/>
                  <a:gd name="T2" fmla="*/ 0 w 1946"/>
                  <a:gd name="T3" fmla="*/ 38 h 1278"/>
                  <a:gd name="T4" fmla="*/ 0 w 1946"/>
                  <a:gd name="T5" fmla="*/ 38 h 1278"/>
                  <a:gd name="T6" fmla="*/ 0 w 1946"/>
                  <a:gd name="T7" fmla="*/ 36 h 1278"/>
                  <a:gd name="T8" fmla="*/ 0 w 1946"/>
                  <a:gd name="T9" fmla="*/ 31 h 1278"/>
                  <a:gd name="T10" fmla="*/ 0 w 1946"/>
                  <a:gd name="T11" fmla="*/ 28 h 1278"/>
                  <a:gd name="T12" fmla="*/ 0 w 1946"/>
                  <a:gd name="T13" fmla="*/ 24 h 1278"/>
                  <a:gd name="T14" fmla="*/ 0 w 1946"/>
                  <a:gd name="T15" fmla="*/ 21 h 1278"/>
                  <a:gd name="T16" fmla="*/ 0 w 1946"/>
                  <a:gd name="T17" fmla="*/ 18 h 1278"/>
                  <a:gd name="T18" fmla="*/ 0 w 1946"/>
                  <a:gd name="T19" fmla="*/ 15 h 1278"/>
                  <a:gd name="T20" fmla="*/ 0 w 1946"/>
                  <a:gd name="T21" fmla="*/ 11 h 1278"/>
                  <a:gd name="T22" fmla="*/ 0 w 1946"/>
                  <a:gd name="T23" fmla="*/ 9 h 1278"/>
                  <a:gd name="T24" fmla="*/ 0 w 1946"/>
                  <a:gd name="T25" fmla="*/ 7 h 1278"/>
                  <a:gd name="T26" fmla="*/ 0 w 1946"/>
                  <a:gd name="T27" fmla="*/ 5 h 1278"/>
                  <a:gd name="T28" fmla="*/ 0 w 1946"/>
                  <a:gd name="T29" fmla="*/ 3 h 1278"/>
                  <a:gd name="T30" fmla="*/ 0 w 1946"/>
                  <a:gd name="T31" fmla="*/ 3 h 1278"/>
                  <a:gd name="T32" fmla="*/ 0 w 1946"/>
                  <a:gd name="T33" fmla="*/ 3 h 1278"/>
                  <a:gd name="T34" fmla="*/ 0 w 1946"/>
                  <a:gd name="T35" fmla="*/ 0 h 1278"/>
                  <a:gd name="T36" fmla="*/ 0 w 1946"/>
                  <a:gd name="T37" fmla="*/ 0 h 1278"/>
                  <a:gd name="T38" fmla="*/ 0 w 1946"/>
                  <a:gd name="T39" fmla="*/ 0 h 1278"/>
                  <a:gd name="T40" fmla="*/ 0 w 1946"/>
                  <a:gd name="T41" fmla="*/ 3 h 1278"/>
                  <a:gd name="T42" fmla="*/ 0 w 1946"/>
                  <a:gd name="T43" fmla="*/ 3 h 1278"/>
                  <a:gd name="T44" fmla="*/ 0 w 1946"/>
                  <a:gd name="T45" fmla="*/ 3 h 1278"/>
                  <a:gd name="T46" fmla="*/ 0 w 1946"/>
                  <a:gd name="T47" fmla="*/ 5 h 1278"/>
                  <a:gd name="T48" fmla="*/ 1 w 1946"/>
                  <a:gd name="T49" fmla="*/ 7 h 1278"/>
                  <a:gd name="T50" fmla="*/ 1 w 1946"/>
                  <a:gd name="T51" fmla="*/ 9 h 1278"/>
                  <a:gd name="T52" fmla="*/ 1 w 1946"/>
                  <a:gd name="T53" fmla="*/ 11 h 1278"/>
                  <a:gd name="T54" fmla="*/ 1 w 1946"/>
                  <a:gd name="T55" fmla="*/ 15 h 1278"/>
                  <a:gd name="T56" fmla="*/ 1 w 1946"/>
                  <a:gd name="T57" fmla="*/ 18 h 1278"/>
                  <a:gd name="T58" fmla="*/ 1 w 1946"/>
                  <a:gd name="T59" fmla="*/ 21 h 1278"/>
                  <a:gd name="T60" fmla="*/ 1 w 1946"/>
                  <a:gd name="T61" fmla="*/ 24 h 1278"/>
                  <a:gd name="T62" fmla="*/ 1 w 1946"/>
                  <a:gd name="T63" fmla="*/ 28 h 1278"/>
                  <a:gd name="T64" fmla="*/ 1 w 1946"/>
                  <a:gd name="T65" fmla="*/ 31 h 1278"/>
                  <a:gd name="T66" fmla="*/ 1 w 1946"/>
                  <a:gd name="T67" fmla="*/ 36 h 1278"/>
                  <a:gd name="T68" fmla="*/ 1 w 1946"/>
                  <a:gd name="T69" fmla="*/ 38 h 1278"/>
                  <a:gd name="T70" fmla="*/ 1 w 1946"/>
                  <a:gd name="T71" fmla="*/ 38 h 1278"/>
                  <a:gd name="T72" fmla="*/ 1 w 1946"/>
                  <a:gd name="T73" fmla="*/ 488 h 1278"/>
                  <a:gd name="T74" fmla="*/ 0 w 1946"/>
                  <a:gd name="T75" fmla="*/ 488 h 127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46"/>
                  <a:gd name="T115" fmla="*/ 0 h 1278"/>
                  <a:gd name="T116" fmla="*/ 1946 w 1946"/>
                  <a:gd name="T117" fmla="*/ 1278 h 127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70" name="Rectangle 319"/>
              <p:cNvSpPr>
                <a:spLocks noChangeArrowheads="1"/>
              </p:cNvSpPr>
              <p:nvPr/>
            </p:nvSpPr>
            <p:spPr bwMode="auto">
              <a:xfrm>
                <a:off x="5188" y="3087"/>
                <a:ext cx="42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1" name="Rectangle 320"/>
              <p:cNvSpPr>
                <a:spLocks noChangeArrowheads="1"/>
              </p:cNvSpPr>
              <p:nvPr/>
            </p:nvSpPr>
            <p:spPr bwMode="auto">
              <a:xfrm>
                <a:off x="5168" y="3134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2" name="Rectangle 321"/>
              <p:cNvSpPr>
                <a:spLocks noChangeArrowheads="1"/>
              </p:cNvSpPr>
              <p:nvPr/>
            </p:nvSpPr>
            <p:spPr bwMode="auto">
              <a:xfrm>
                <a:off x="5306" y="3034"/>
                <a:ext cx="42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3" name="Rectangle 322"/>
              <p:cNvSpPr>
                <a:spLocks noChangeArrowheads="1"/>
              </p:cNvSpPr>
              <p:nvPr/>
            </p:nvSpPr>
            <p:spPr bwMode="auto">
              <a:xfrm>
                <a:off x="5286" y="3087"/>
                <a:ext cx="40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4" name="Rectangle 323"/>
              <p:cNvSpPr>
                <a:spLocks noChangeArrowheads="1"/>
              </p:cNvSpPr>
              <p:nvPr/>
            </p:nvSpPr>
            <p:spPr bwMode="auto">
              <a:xfrm>
                <a:off x="5286" y="2987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5" name="Rectangle 324"/>
              <p:cNvSpPr>
                <a:spLocks noChangeArrowheads="1"/>
              </p:cNvSpPr>
              <p:nvPr/>
            </p:nvSpPr>
            <p:spPr bwMode="auto">
              <a:xfrm>
                <a:off x="4773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6" name="Rectangle 325"/>
              <p:cNvSpPr>
                <a:spLocks noChangeArrowheads="1"/>
              </p:cNvSpPr>
              <p:nvPr/>
            </p:nvSpPr>
            <p:spPr bwMode="auto">
              <a:xfrm>
                <a:off x="4773" y="3024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7" name="Rectangle 326"/>
              <p:cNvSpPr>
                <a:spLocks noChangeArrowheads="1"/>
              </p:cNvSpPr>
              <p:nvPr/>
            </p:nvSpPr>
            <p:spPr bwMode="auto">
              <a:xfrm>
                <a:off x="4773" y="3123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8" name="Rectangle 327"/>
              <p:cNvSpPr>
                <a:spLocks noChangeArrowheads="1"/>
              </p:cNvSpPr>
              <p:nvPr/>
            </p:nvSpPr>
            <p:spPr bwMode="auto">
              <a:xfrm>
                <a:off x="4946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9" name="Rectangle 328"/>
              <p:cNvSpPr>
                <a:spLocks noChangeArrowheads="1"/>
              </p:cNvSpPr>
              <p:nvPr/>
            </p:nvSpPr>
            <p:spPr bwMode="auto">
              <a:xfrm>
                <a:off x="4924" y="312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0" name="Rectangle 329"/>
              <p:cNvSpPr>
                <a:spLocks noChangeArrowheads="1"/>
              </p:cNvSpPr>
              <p:nvPr/>
            </p:nvSpPr>
            <p:spPr bwMode="auto">
              <a:xfrm>
                <a:off x="4773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1" name="Rectangle 330"/>
              <p:cNvSpPr>
                <a:spLocks noChangeArrowheads="1"/>
              </p:cNvSpPr>
              <p:nvPr/>
            </p:nvSpPr>
            <p:spPr bwMode="auto">
              <a:xfrm>
                <a:off x="4773" y="3406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2" name="Rectangle 331"/>
              <p:cNvSpPr>
                <a:spLocks noChangeArrowheads="1"/>
              </p:cNvSpPr>
              <p:nvPr/>
            </p:nvSpPr>
            <p:spPr bwMode="auto">
              <a:xfrm>
                <a:off x="4773" y="3505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3" name="Rectangle 332"/>
              <p:cNvSpPr>
                <a:spLocks noChangeArrowheads="1"/>
              </p:cNvSpPr>
              <p:nvPr/>
            </p:nvSpPr>
            <p:spPr bwMode="auto">
              <a:xfrm>
                <a:off x="4946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4" name="Rectangle 333"/>
              <p:cNvSpPr>
                <a:spLocks noChangeArrowheads="1"/>
              </p:cNvSpPr>
              <p:nvPr/>
            </p:nvSpPr>
            <p:spPr bwMode="auto">
              <a:xfrm>
                <a:off x="4924" y="3505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5" name="Freeform 334"/>
              <p:cNvSpPr>
                <a:spLocks/>
              </p:cNvSpPr>
              <p:nvPr/>
            </p:nvSpPr>
            <p:spPr bwMode="auto">
              <a:xfrm>
                <a:off x="5024" y="3076"/>
                <a:ext cx="146" cy="89"/>
              </a:xfrm>
              <a:custGeom>
                <a:avLst/>
                <a:gdLst>
                  <a:gd name="T0" fmla="*/ 0 w 440"/>
                  <a:gd name="T1" fmla="*/ 39 h 102"/>
                  <a:gd name="T2" fmla="*/ 0 w 440"/>
                  <a:gd name="T3" fmla="*/ 35 h 102"/>
                  <a:gd name="T4" fmla="*/ 0 w 440"/>
                  <a:gd name="T5" fmla="*/ 32 h 102"/>
                  <a:gd name="T6" fmla="*/ 0 w 440"/>
                  <a:gd name="T7" fmla="*/ 28 h 102"/>
                  <a:gd name="T8" fmla="*/ 0 w 440"/>
                  <a:gd name="T9" fmla="*/ 25 h 102"/>
                  <a:gd name="T10" fmla="*/ 0 w 440"/>
                  <a:gd name="T11" fmla="*/ 21 h 102"/>
                  <a:gd name="T12" fmla="*/ 0 w 440"/>
                  <a:gd name="T13" fmla="*/ 18 h 102"/>
                  <a:gd name="T14" fmla="*/ 0 w 440"/>
                  <a:gd name="T15" fmla="*/ 15 h 102"/>
                  <a:gd name="T16" fmla="*/ 0 w 440"/>
                  <a:gd name="T17" fmla="*/ 11 h 102"/>
                  <a:gd name="T18" fmla="*/ 0 w 440"/>
                  <a:gd name="T19" fmla="*/ 9 h 102"/>
                  <a:gd name="T20" fmla="*/ 0 w 440"/>
                  <a:gd name="T21" fmla="*/ 7 h 102"/>
                  <a:gd name="T22" fmla="*/ 0 w 440"/>
                  <a:gd name="T23" fmla="*/ 5 h 102"/>
                  <a:gd name="T24" fmla="*/ 0 w 440"/>
                  <a:gd name="T25" fmla="*/ 3 h 102"/>
                  <a:gd name="T26" fmla="*/ 0 w 440"/>
                  <a:gd name="T27" fmla="*/ 3 h 102"/>
                  <a:gd name="T28" fmla="*/ 0 w 440"/>
                  <a:gd name="T29" fmla="*/ 3 h 102"/>
                  <a:gd name="T30" fmla="*/ 0 w 440"/>
                  <a:gd name="T31" fmla="*/ 0 h 102"/>
                  <a:gd name="T32" fmla="*/ 0 w 440"/>
                  <a:gd name="T33" fmla="*/ 0 h 102"/>
                  <a:gd name="T34" fmla="*/ 0 w 440"/>
                  <a:gd name="T35" fmla="*/ 0 h 102"/>
                  <a:gd name="T36" fmla="*/ 0 w 440"/>
                  <a:gd name="T37" fmla="*/ 3 h 102"/>
                  <a:gd name="T38" fmla="*/ 0 w 440"/>
                  <a:gd name="T39" fmla="*/ 3 h 102"/>
                  <a:gd name="T40" fmla="*/ 0 w 440"/>
                  <a:gd name="T41" fmla="*/ 3 h 102"/>
                  <a:gd name="T42" fmla="*/ 0 w 440"/>
                  <a:gd name="T43" fmla="*/ 5 h 102"/>
                  <a:gd name="T44" fmla="*/ 0 w 440"/>
                  <a:gd name="T45" fmla="*/ 7 h 102"/>
                  <a:gd name="T46" fmla="*/ 0 w 440"/>
                  <a:gd name="T47" fmla="*/ 9 h 102"/>
                  <a:gd name="T48" fmla="*/ 0 w 440"/>
                  <a:gd name="T49" fmla="*/ 11 h 102"/>
                  <a:gd name="T50" fmla="*/ 0 w 440"/>
                  <a:gd name="T51" fmla="*/ 15 h 102"/>
                  <a:gd name="T52" fmla="*/ 0 w 440"/>
                  <a:gd name="T53" fmla="*/ 18 h 102"/>
                  <a:gd name="T54" fmla="*/ 0 w 440"/>
                  <a:gd name="T55" fmla="*/ 21 h 102"/>
                  <a:gd name="T56" fmla="*/ 0 w 440"/>
                  <a:gd name="T57" fmla="*/ 25 h 102"/>
                  <a:gd name="T58" fmla="*/ 0 w 440"/>
                  <a:gd name="T59" fmla="*/ 28 h 102"/>
                  <a:gd name="T60" fmla="*/ 0 w 440"/>
                  <a:gd name="T61" fmla="*/ 32 h 102"/>
                  <a:gd name="T62" fmla="*/ 0 w 440"/>
                  <a:gd name="T63" fmla="*/ 35 h 102"/>
                  <a:gd name="T64" fmla="*/ 0 w 440"/>
                  <a:gd name="T65" fmla="*/ 39 h 102"/>
                  <a:gd name="T66" fmla="*/ 0 w 440"/>
                  <a:gd name="T67" fmla="*/ 39 h 1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0"/>
                  <a:gd name="T103" fmla="*/ 0 h 102"/>
                  <a:gd name="T104" fmla="*/ 440 w 440"/>
                  <a:gd name="T105" fmla="*/ 102 h 10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86" name="Freeform 335"/>
              <p:cNvSpPr>
                <a:spLocks/>
              </p:cNvSpPr>
              <p:nvPr/>
            </p:nvSpPr>
            <p:spPr bwMode="auto">
              <a:xfrm>
                <a:off x="4789" y="2506"/>
                <a:ext cx="615" cy="147"/>
              </a:xfrm>
              <a:custGeom>
                <a:avLst/>
                <a:gdLst>
                  <a:gd name="T0" fmla="*/ 0 w 1847"/>
                  <a:gd name="T1" fmla="*/ 25 h 168"/>
                  <a:gd name="T2" fmla="*/ 0 w 1847"/>
                  <a:gd name="T3" fmla="*/ 27 h 168"/>
                  <a:gd name="T4" fmla="*/ 0 w 1847"/>
                  <a:gd name="T5" fmla="*/ 31 h 168"/>
                  <a:gd name="T6" fmla="*/ 0 w 1847"/>
                  <a:gd name="T7" fmla="*/ 35 h 168"/>
                  <a:gd name="T8" fmla="*/ 0 w 1847"/>
                  <a:gd name="T9" fmla="*/ 40 h 168"/>
                  <a:gd name="T10" fmla="*/ 0 w 1847"/>
                  <a:gd name="T11" fmla="*/ 47 h 168"/>
                  <a:gd name="T12" fmla="*/ 0 w 1847"/>
                  <a:gd name="T13" fmla="*/ 53 h 168"/>
                  <a:gd name="T14" fmla="*/ 0 w 1847"/>
                  <a:gd name="T15" fmla="*/ 62 h 168"/>
                  <a:gd name="T16" fmla="*/ 0 w 1847"/>
                  <a:gd name="T17" fmla="*/ 67 h 168"/>
                  <a:gd name="T18" fmla="*/ 0 w 1847"/>
                  <a:gd name="T19" fmla="*/ 46 h 168"/>
                  <a:gd name="T20" fmla="*/ 0 w 1847"/>
                  <a:gd name="T21" fmla="*/ 46 h 168"/>
                  <a:gd name="T22" fmla="*/ 0 w 1847"/>
                  <a:gd name="T23" fmla="*/ 46 h 168"/>
                  <a:gd name="T24" fmla="*/ 0 w 1847"/>
                  <a:gd name="T25" fmla="*/ 46 h 168"/>
                  <a:gd name="T26" fmla="*/ 0 w 1847"/>
                  <a:gd name="T27" fmla="*/ 46 h 168"/>
                  <a:gd name="T28" fmla="*/ 0 w 1847"/>
                  <a:gd name="T29" fmla="*/ 46 h 168"/>
                  <a:gd name="T30" fmla="*/ 0 w 1847"/>
                  <a:gd name="T31" fmla="*/ 46 h 168"/>
                  <a:gd name="T32" fmla="*/ 0 w 1847"/>
                  <a:gd name="T33" fmla="*/ 46 h 168"/>
                  <a:gd name="T34" fmla="*/ 0 w 1847"/>
                  <a:gd name="T35" fmla="*/ 40 h 168"/>
                  <a:gd name="T36" fmla="*/ 0 w 1847"/>
                  <a:gd name="T37" fmla="*/ 33 h 168"/>
                  <a:gd name="T38" fmla="*/ 0 w 1847"/>
                  <a:gd name="T39" fmla="*/ 25 h 168"/>
                  <a:gd name="T40" fmla="*/ 0 w 1847"/>
                  <a:gd name="T41" fmla="*/ 17 h 168"/>
                  <a:gd name="T42" fmla="*/ 0 w 1847"/>
                  <a:gd name="T43" fmla="*/ 11 h 168"/>
                  <a:gd name="T44" fmla="*/ 0 w 1847"/>
                  <a:gd name="T45" fmla="*/ 5 h 168"/>
                  <a:gd name="T46" fmla="*/ 0 w 1847"/>
                  <a:gd name="T47" fmla="*/ 4 h 168"/>
                  <a:gd name="T48" fmla="*/ 0 w 1847"/>
                  <a:gd name="T49" fmla="*/ 1 h 168"/>
                  <a:gd name="T50" fmla="*/ 0 w 1847"/>
                  <a:gd name="T51" fmla="*/ 1 h 168"/>
                  <a:gd name="T52" fmla="*/ 0 w 1847"/>
                  <a:gd name="T53" fmla="*/ 4 h 168"/>
                  <a:gd name="T54" fmla="*/ 0 w 1847"/>
                  <a:gd name="T55" fmla="*/ 5 h 168"/>
                  <a:gd name="T56" fmla="*/ 0 w 1847"/>
                  <a:gd name="T57" fmla="*/ 11 h 168"/>
                  <a:gd name="T58" fmla="*/ 1 w 1847"/>
                  <a:gd name="T59" fmla="*/ 17 h 168"/>
                  <a:gd name="T60" fmla="*/ 1 w 1847"/>
                  <a:gd name="T61" fmla="*/ 25 h 168"/>
                  <a:gd name="T62" fmla="*/ 1 w 1847"/>
                  <a:gd name="T63" fmla="*/ 33 h 168"/>
                  <a:gd name="T64" fmla="*/ 1 w 1847"/>
                  <a:gd name="T65" fmla="*/ 40 h 168"/>
                  <a:gd name="T66" fmla="*/ 1 w 1847"/>
                  <a:gd name="T67" fmla="*/ 46 h 168"/>
                  <a:gd name="T68" fmla="*/ 1 w 1847"/>
                  <a:gd name="T69" fmla="*/ 46 h 168"/>
                  <a:gd name="T70" fmla="*/ 1 w 1847"/>
                  <a:gd name="T71" fmla="*/ 46 h 168"/>
                  <a:gd name="T72" fmla="*/ 1 w 1847"/>
                  <a:gd name="T73" fmla="*/ 46 h 168"/>
                  <a:gd name="T74" fmla="*/ 1 w 1847"/>
                  <a:gd name="T75" fmla="*/ 46 h 168"/>
                  <a:gd name="T76" fmla="*/ 1 w 1847"/>
                  <a:gd name="T77" fmla="*/ 46 h 168"/>
                  <a:gd name="T78" fmla="*/ 1 w 1847"/>
                  <a:gd name="T79" fmla="*/ 46 h 168"/>
                  <a:gd name="T80" fmla="*/ 1 w 1847"/>
                  <a:gd name="T81" fmla="*/ 46 h 168"/>
                  <a:gd name="T82" fmla="*/ 1 w 1847"/>
                  <a:gd name="T83" fmla="*/ 67 h 168"/>
                  <a:gd name="T84" fmla="*/ 1 w 1847"/>
                  <a:gd name="T85" fmla="*/ 62 h 168"/>
                  <a:gd name="T86" fmla="*/ 1 w 1847"/>
                  <a:gd name="T87" fmla="*/ 53 h 168"/>
                  <a:gd name="T88" fmla="*/ 1 w 1847"/>
                  <a:gd name="T89" fmla="*/ 47 h 168"/>
                  <a:gd name="T90" fmla="*/ 0 w 1847"/>
                  <a:gd name="T91" fmla="*/ 40 h 168"/>
                  <a:gd name="T92" fmla="*/ 0 w 1847"/>
                  <a:gd name="T93" fmla="*/ 35 h 168"/>
                  <a:gd name="T94" fmla="*/ 0 w 1847"/>
                  <a:gd name="T95" fmla="*/ 31 h 168"/>
                  <a:gd name="T96" fmla="*/ 0 w 1847"/>
                  <a:gd name="T97" fmla="*/ 27 h 168"/>
                  <a:gd name="T98" fmla="*/ 0 w 1847"/>
                  <a:gd name="T99" fmla="*/ 25 h 1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47"/>
                  <a:gd name="T151" fmla="*/ 0 h 168"/>
                  <a:gd name="T152" fmla="*/ 1847 w 1847"/>
                  <a:gd name="T153" fmla="*/ 168 h 1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87" name="Rectangle 336"/>
              <p:cNvSpPr>
                <a:spLocks noChangeArrowheads="1"/>
              </p:cNvSpPr>
              <p:nvPr/>
            </p:nvSpPr>
            <p:spPr bwMode="auto">
              <a:xfrm>
                <a:off x="5404" y="2595"/>
                <a:ext cx="29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8" name="Rectangle 337"/>
              <p:cNvSpPr>
                <a:spLocks noChangeArrowheads="1"/>
              </p:cNvSpPr>
              <p:nvPr/>
            </p:nvSpPr>
            <p:spPr bwMode="auto">
              <a:xfrm>
                <a:off x="4759" y="2595"/>
                <a:ext cx="30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9" name="Rectangle 338"/>
              <p:cNvSpPr>
                <a:spLocks noChangeArrowheads="1"/>
              </p:cNvSpPr>
              <p:nvPr/>
            </p:nvSpPr>
            <p:spPr bwMode="auto">
              <a:xfrm>
                <a:off x="5026" y="3165"/>
                <a:ext cx="142" cy="330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0" name="Rectangle 339"/>
              <p:cNvSpPr>
                <a:spLocks noChangeArrowheads="1"/>
              </p:cNvSpPr>
              <p:nvPr/>
            </p:nvSpPr>
            <p:spPr bwMode="auto">
              <a:xfrm>
                <a:off x="5026" y="349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1" name="Rectangle 340"/>
              <p:cNvSpPr>
                <a:spLocks noChangeArrowheads="1"/>
              </p:cNvSpPr>
              <p:nvPr/>
            </p:nvSpPr>
            <p:spPr bwMode="auto">
              <a:xfrm>
                <a:off x="5026" y="3558"/>
                <a:ext cx="142" cy="15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2" name="Rectangle 341"/>
              <p:cNvSpPr>
                <a:spLocks noChangeArrowheads="1"/>
              </p:cNvSpPr>
              <p:nvPr/>
            </p:nvSpPr>
            <p:spPr bwMode="auto">
              <a:xfrm>
                <a:off x="5026" y="361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3" name="Rectangle 342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4" name="Rectangle 343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5" name="Rectangle 344"/>
              <p:cNvSpPr>
                <a:spLocks noChangeArrowheads="1"/>
              </p:cNvSpPr>
              <p:nvPr/>
            </p:nvSpPr>
            <p:spPr bwMode="auto">
              <a:xfrm>
                <a:off x="5032" y="3186"/>
                <a:ext cx="62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6" name="Rectangle 345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7" name="Rectangle 346"/>
              <p:cNvSpPr>
                <a:spLocks noChangeArrowheads="1"/>
              </p:cNvSpPr>
              <p:nvPr/>
            </p:nvSpPr>
            <p:spPr bwMode="auto">
              <a:xfrm>
                <a:off x="5168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8" name="Rectangle 347"/>
              <p:cNvSpPr>
                <a:spLocks noChangeArrowheads="1"/>
              </p:cNvSpPr>
              <p:nvPr/>
            </p:nvSpPr>
            <p:spPr bwMode="auto">
              <a:xfrm>
                <a:off x="4992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9" name="Rectangle 348"/>
              <p:cNvSpPr>
                <a:spLocks noChangeArrowheads="1"/>
              </p:cNvSpPr>
              <p:nvPr/>
            </p:nvSpPr>
            <p:spPr bwMode="auto">
              <a:xfrm>
                <a:off x="5026" y="351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00" name="Rectangle 349"/>
              <p:cNvSpPr>
                <a:spLocks noChangeArrowheads="1"/>
              </p:cNvSpPr>
              <p:nvPr/>
            </p:nvSpPr>
            <p:spPr bwMode="auto">
              <a:xfrm>
                <a:off x="5026" y="3573"/>
                <a:ext cx="142" cy="42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01" name="Rectangle 350"/>
              <p:cNvSpPr>
                <a:spLocks noChangeArrowheads="1"/>
              </p:cNvSpPr>
              <p:nvPr/>
            </p:nvSpPr>
            <p:spPr bwMode="auto">
              <a:xfrm>
                <a:off x="5026" y="363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02" name="Rectangle 351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03" name="Rectangle 352"/>
              <p:cNvSpPr>
                <a:spLocks noChangeArrowheads="1"/>
              </p:cNvSpPr>
              <p:nvPr/>
            </p:nvSpPr>
            <p:spPr bwMode="auto">
              <a:xfrm>
                <a:off x="5032" y="3369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04" name="Rectangle 353"/>
              <p:cNvSpPr>
                <a:spLocks noChangeArrowheads="1"/>
              </p:cNvSpPr>
              <p:nvPr/>
            </p:nvSpPr>
            <p:spPr bwMode="auto">
              <a:xfrm>
                <a:off x="510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05" name="Rectangle 354"/>
              <p:cNvSpPr>
                <a:spLocks noChangeArrowheads="1"/>
              </p:cNvSpPr>
              <p:nvPr/>
            </p:nvSpPr>
            <p:spPr bwMode="auto">
              <a:xfrm>
                <a:off x="508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06" name="Rectangle 355"/>
              <p:cNvSpPr>
                <a:spLocks noChangeArrowheads="1"/>
              </p:cNvSpPr>
              <p:nvPr/>
            </p:nvSpPr>
            <p:spPr bwMode="auto">
              <a:xfrm>
                <a:off x="5100" y="3395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07" name="Rectangle 356"/>
              <p:cNvSpPr>
                <a:spLocks noChangeArrowheads="1"/>
              </p:cNvSpPr>
              <p:nvPr/>
            </p:nvSpPr>
            <p:spPr bwMode="auto">
              <a:xfrm>
                <a:off x="5032" y="3395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08" name="Rectangle 357"/>
              <p:cNvSpPr>
                <a:spLocks noChangeArrowheads="1"/>
              </p:cNvSpPr>
              <p:nvPr/>
            </p:nvSpPr>
            <p:spPr bwMode="auto">
              <a:xfrm>
                <a:off x="5168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09" name="Rectangle 358"/>
              <p:cNvSpPr>
                <a:spLocks noChangeArrowheads="1"/>
              </p:cNvSpPr>
              <p:nvPr/>
            </p:nvSpPr>
            <p:spPr bwMode="auto">
              <a:xfrm>
                <a:off x="4992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0" name="Rectangle 359"/>
              <p:cNvSpPr>
                <a:spLocks noChangeArrowheads="1"/>
              </p:cNvSpPr>
              <p:nvPr/>
            </p:nvSpPr>
            <p:spPr bwMode="auto">
              <a:xfrm>
                <a:off x="5334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1" name="Rectangle 360"/>
              <p:cNvSpPr>
                <a:spLocks noChangeArrowheads="1"/>
              </p:cNvSpPr>
              <p:nvPr/>
            </p:nvSpPr>
            <p:spPr bwMode="auto">
              <a:xfrm>
                <a:off x="5228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2" name="Rectangle 361"/>
              <p:cNvSpPr>
                <a:spLocks noChangeArrowheads="1"/>
              </p:cNvSpPr>
              <p:nvPr/>
            </p:nvSpPr>
            <p:spPr bwMode="auto">
              <a:xfrm>
                <a:off x="4912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3" name="Rectangle 362"/>
              <p:cNvSpPr>
                <a:spLocks noChangeArrowheads="1"/>
              </p:cNvSpPr>
              <p:nvPr/>
            </p:nvSpPr>
            <p:spPr bwMode="auto">
              <a:xfrm>
                <a:off x="5122" y="2747"/>
                <a:ext cx="54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4" name="Rectangle 363"/>
              <p:cNvSpPr>
                <a:spLocks noChangeArrowheads="1"/>
              </p:cNvSpPr>
              <p:nvPr/>
            </p:nvSpPr>
            <p:spPr bwMode="auto">
              <a:xfrm>
                <a:off x="522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5" name="Rectangle 364"/>
              <p:cNvSpPr>
                <a:spLocks noChangeArrowheads="1"/>
              </p:cNvSpPr>
              <p:nvPr/>
            </p:nvSpPr>
            <p:spPr bwMode="auto">
              <a:xfrm>
                <a:off x="5334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6" name="Rectangle 365"/>
              <p:cNvSpPr>
                <a:spLocks noChangeArrowheads="1"/>
              </p:cNvSpPr>
              <p:nvPr/>
            </p:nvSpPr>
            <p:spPr bwMode="auto">
              <a:xfrm>
                <a:off x="501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7" name="Rectangle 366"/>
              <p:cNvSpPr>
                <a:spLocks noChangeArrowheads="1"/>
              </p:cNvSpPr>
              <p:nvPr/>
            </p:nvSpPr>
            <p:spPr bwMode="auto">
              <a:xfrm>
                <a:off x="4809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8" name="Rectangle 367"/>
              <p:cNvSpPr>
                <a:spLocks noChangeArrowheads="1"/>
              </p:cNvSpPr>
              <p:nvPr/>
            </p:nvSpPr>
            <p:spPr bwMode="auto">
              <a:xfrm>
                <a:off x="4912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19" name="Rectangle 368"/>
              <p:cNvSpPr>
                <a:spLocks noChangeArrowheads="1"/>
              </p:cNvSpPr>
              <p:nvPr/>
            </p:nvSpPr>
            <p:spPr bwMode="auto">
              <a:xfrm>
                <a:off x="4809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20" name="Freeform 369"/>
              <p:cNvSpPr>
                <a:spLocks/>
              </p:cNvSpPr>
              <p:nvPr/>
            </p:nvSpPr>
            <p:spPr bwMode="auto">
              <a:xfrm>
                <a:off x="511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21" name="Freeform 370"/>
              <p:cNvSpPr>
                <a:spLocks/>
              </p:cNvSpPr>
              <p:nvPr/>
            </p:nvSpPr>
            <p:spPr bwMode="auto">
              <a:xfrm>
                <a:off x="517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22" name="Freeform 371"/>
              <p:cNvSpPr>
                <a:spLocks/>
              </p:cNvSpPr>
              <p:nvPr/>
            </p:nvSpPr>
            <p:spPr bwMode="auto">
              <a:xfrm>
                <a:off x="5218" y="2721"/>
                <a:ext cx="72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23" name="Freeform 372"/>
              <p:cNvSpPr>
                <a:spLocks/>
              </p:cNvSpPr>
              <p:nvPr/>
            </p:nvSpPr>
            <p:spPr bwMode="auto">
              <a:xfrm>
                <a:off x="5280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24" name="Freeform 373"/>
              <p:cNvSpPr>
                <a:spLocks/>
              </p:cNvSpPr>
              <p:nvPr/>
            </p:nvSpPr>
            <p:spPr bwMode="auto">
              <a:xfrm>
                <a:off x="532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25" name="Freeform 374"/>
              <p:cNvSpPr>
                <a:spLocks/>
              </p:cNvSpPr>
              <p:nvPr/>
            </p:nvSpPr>
            <p:spPr bwMode="auto">
              <a:xfrm>
                <a:off x="538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26" name="Freeform 375"/>
              <p:cNvSpPr>
                <a:spLocks/>
              </p:cNvSpPr>
              <p:nvPr/>
            </p:nvSpPr>
            <p:spPr bwMode="auto">
              <a:xfrm>
                <a:off x="5218" y="3139"/>
                <a:ext cx="72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27" name="Freeform 376"/>
              <p:cNvSpPr>
                <a:spLocks/>
              </p:cNvSpPr>
              <p:nvPr/>
            </p:nvSpPr>
            <p:spPr bwMode="auto">
              <a:xfrm>
                <a:off x="5280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28" name="Freeform 377"/>
              <p:cNvSpPr>
                <a:spLocks/>
              </p:cNvSpPr>
              <p:nvPr/>
            </p:nvSpPr>
            <p:spPr bwMode="auto">
              <a:xfrm>
                <a:off x="5324" y="3139"/>
                <a:ext cx="72" cy="324"/>
              </a:xfrm>
              <a:custGeom>
                <a:avLst/>
                <a:gdLst>
                  <a:gd name="T0" fmla="*/ 0 w 217"/>
                  <a:gd name="T1" fmla="*/ 83 h 372"/>
                  <a:gd name="T2" fmla="*/ 0 w 217"/>
                  <a:gd name="T3" fmla="*/ 83 h 372"/>
                  <a:gd name="T4" fmla="*/ 0 w 217"/>
                  <a:gd name="T5" fmla="*/ 131 h 372"/>
                  <a:gd name="T6" fmla="*/ 0 w 217"/>
                  <a:gd name="T7" fmla="*/ 131 h 372"/>
                  <a:gd name="T8" fmla="*/ 0 w 217"/>
                  <a:gd name="T9" fmla="*/ 141 h 372"/>
                  <a:gd name="T10" fmla="*/ 0 w 217"/>
                  <a:gd name="T11" fmla="*/ 141 h 372"/>
                  <a:gd name="T12" fmla="*/ 0 w 217"/>
                  <a:gd name="T13" fmla="*/ 0 h 372"/>
                  <a:gd name="T14" fmla="*/ 0 w 217"/>
                  <a:gd name="T15" fmla="*/ 0 h 372"/>
                  <a:gd name="T16" fmla="*/ 0 w 217"/>
                  <a:gd name="T17" fmla="*/ 10 h 372"/>
                  <a:gd name="T18" fmla="*/ 0 w 217"/>
                  <a:gd name="T19" fmla="*/ 10 h 372"/>
                  <a:gd name="T20" fmla="*/ 0 w 217"/>
                  <a:gd name="T21" fmla="*/ 64 h 372"/>
                  <a:gd name="T22" fmla="*/ 0 w 217"/>
                  <a:gd name="T23" fmla="*/ 64 h 372"/>
                  <a:gd name="T24" fmla="*/ 0 w 217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2"/>
                  <a:gd name="T41" fmla="*/ 217 w 217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29" name="Freeform 378"/>
              <p:cNvSpPr>
                <a:spLocks/>
              </p:cNvSpPr>
              <p:nvPr/>
            </p:nvSpPr>
            <p:spPr bwMode="auto">
              <a:xfrm>
                <a:off x="5386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30" name="Freeform 379"/>
              <p:cNvSpPr>
                <a:spLocks/>
              </p:cNvSpPr>
              <p:nvPr/>
            </p:nvSpPr>
            <p:spPr bwMode="auto">
              <a:xfrm>
                <a:off x="5008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31" name="Freeform 380"/>
              <p:cNvSpPr>
                <a:spLocks/>
              </p:cNvSpPr>
              <p:nvPr/>
            </p:nvSpPr>
            <p:spPr bwMode="auto">
              <a:xfrm>
                <a:off x="5008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32" name="Freeform 381"/>
              <p:cNvSpPr>
                <a:spLocks/>
              </p:cNvSpPr>
              <p:nvPr/>
            </p:nvSpPr>
            <p:spPr bwMode="auto">
              <a:xfrm>
                <a:off x="4903" y="2721"/>
                <a:ext cx="71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33" name="Freeform 382"/>
              <p:cNvSpPr>
                <a:spLocks/>
              </p:cNvSpPr>
              <p:nvPr/>
            </p:nvSpPr>
            <p:spPr bwMode="auto">
              <a:xfrm>
                <a:off x="4903" y="2721"/>
                <a:ext cx="9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34" name="Freeform 383"/>
              <p:cNvSpPr>
                <a:spLocks/>
              </p:cNvSpPr>
              <p:nvPr/>
            </p:nvSpPr>
            <p:spPr bwMode="auto">
              <a:xfrm>
                <a:off x="4799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35" name="Freeform 384"/>
              <p:cNvSpPr>
                <a:spLocks/>
              </p:cNvSpPr>
              <p:nvPr/>
            </p:nvSpPr>
            <p:spPr bwMode="auto">
              <a:xfrm>
                <a:off x="4799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36" name="Freeform 385"/>
              <p:cNvSpPr>
                <a:spLocks/>
              </p:cNvSpPr>
              <p:nvPr/>
            </p:nvSpPr>
            <p:spPr bwMode="auto">
              <a:xfrm>
                <a:off x="4903" y="3139"/>
                <a:ext cx="71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6" y="372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37" name="Freeform 386"/>
              <p:cNvSpPr>
                <a:spLocks/>
              </p:cNvSpPr>
              <p:nvPr/>
            </p:nvSpPr>
            <p:spPr bwMode="auto">
              <a:xfrm>
                <a:off x="4903" y="3139"/>
                <a:ext cx="9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38" name="Freeform 387"/>
              <p:cNvSpPr>
                <a:spLocks/>
              </p:cNvSpPr>
              <p:nvPr/>
            </p:nvSpPr>
            <p:spPr bwMode="auto">
              <a:xfrm>
                <a:off x="4799" y="3139"/>
                <a:ext cx="72" cy="324"/>
              </a:xfrm>
              <a:custGeom>
                <a:avLst/>
                <a:gdLst>
                  <a:gd name="T0" fmla="*/ 0 w 215"/>
                  <a:gd name="T1" fmla="*/ 83 h 372"/>
                  <a:gd name="T2" fmla="*/ 0 w 215"/>
                  <a:gd name="T3" fmla="*/ 83 h 372"/>
                  <a:gd name="T4" fmla="*/ 0 w 215"/>
                  <a:gd name="T5" fmla="*/ 131 h 372"/>
                  <a:gd name="T6" fmla="*/ 0 w 215"/>
                  <a:gd name="T7" fmla="*/ 131 h 372"/>
                  <a:gd name="T8" fmla="*/ 0 w 215"/>
                  <a:gd name="T9" fmla="*/ 141 h 372"/>
                  <a:gd name="T10" fmla="*/ 0 w 215"/>
                  <a:gd name="T11" fmla="*/ 141 h 372"/>
                  <a:gd name="T12" fmla="*/ 0 w 215"/>
                  <a:gd name="T13" fmla="*/ 0 h 372"/>
                  <a:gd name="T14" fmla="*/ 0 w 215"/>
                  <a:gd name="T15" fmla="*/ 0 h 372"/>
                  <a:gd name="T16" fmla="*/ 0 w 215"/>
                  <a:gd name="T17" fmla="*/ 10 h 372"/>
                  <a:gd name="T18" fmla="*/ 0 w 215"/>
                  <a:gd name="T19" fmla="*/ 10 h 372"/>
                  <a:gd name="T20" fmla="*/ 0 w 215"/>
                  <a:gd name="T21" fmla="*/ 64 h 372"/>
                  <a:gd name="T22" fmla="*/ 0 w 215"/>
                  <a:gd name="T23" fmla="*/ 64 h 372"/>
                  <a:gd name="T24" fmla="*/ 0 w 215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2"/>
                  <a:gd name="T41" fmla="*/ 215 w 215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39" name="Freeform 388"/>
              <p:cNvSpPr>
                <a:spLocks/>
              </p:cNvSpPr>
              <p:nvPr/>
            </p:nvSpPr>
            <p:spPr bwMode="auto">
              <a:xfrm>
                <a:off x="4799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640" name="Rectangle 389"/>
              <p:cNvSpPr>
                <a:spLocks noChangeArrowheads="1"/>
              </p:cNvSpPr>
              <p:nvPr/>
            </p:nvSpPr>
            <p:spPr bwMode="auto">
              <a:xfrm>
                <a:off x="511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41" name="Rectangle 390"/>
              <p:cNvSpPr>
                <a:spLocks noChangeArrowheads="1"/>
              </p:cNvSpPr>
              <p:nvPr/>
            </p:nvSpPr>
            <p:spPr bwMode="auto">
              <a:xfrm>
                <a:off x="521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42" name="Rectangle 391"/>
              <p:cNvSpPr>
                <a:spLocks noChangeArrowheads="1"/>
              </p:cNvSpPr>
              <p:nvPr/>
            </p:nvSpPr>
            <p:spPr bwMode="auto">
              <a:xfrm>
                <a:off x="532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43" name="Rectangle 392"/>
              <p:cNvSpPr>
                <a:spLocks noChangeArrowheads="1"/>
              </p:cNvSpPr>
              <p:nvPr/>
            </p:nvSpPr>
            <p:spPr bwMode="auto">
              <a:xfrm>
                <a:off x="500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44" name="Rectangle 393"/>
              <p:cNvSpPr>
                <a:spLocks noChangeArrowheads="1"/>
              </p:cNvSpPr>
              <p:nvPr/>
            </p:nvSpPr>
            <p:spPr bwMode="auto">
              <a:xfrm>
                <a:off x="4903" y="2898"/>
                <a:ext cx="71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45" name="Rectangle 394"/>
              <p:cNvSpPr>
                <a:spLocks noChangeArrowheads="1"/>
              </p:cNvSpPr>
              <p:nvPr/>
            </p:nvSpPr>
            <p:spPr bwMode="auto">
              <a:xfrm>
                <a:off x="4799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646" name="Freeform 395"/>
              <p:cNvSpPr>
                <a:spLocks/>
              </p:cNvSpPr>
              <p:nvPr/>
            </p:nvSpPr>
            <p:spPr bwMode="auto">
              <a:xfrm>
                <a:off x="4986" y="2736"/>
                <a:ext cx="12" cy="37"/>
              </a:xfrm>
              <a:custGeom>
                <a:avLst/>
                <a:gdLst>
                  <a:gd name="T0" fmla="*/ 0 w 37"/>
                  <a:gd name="T1" fmla="*/ 31 h 38"/>
                  <a:gd name="T2" fmla="*/ 0 w 37"/>
                  <a:gd name="T3" fmla="*/ 29 h 38"/>
                  <a:gd name="T4" fmla="*/ 0 w 37"/>
                  <a:gd name="T5" fmla="*/ 25 h 38"/>
                  <a:gd name="T6" fmla="*/ 0 w 37"/>
                  <a:gd name="T7" fmla="*/ 19 h 38"/>
                  <a:gd name="T8" fmla="*/ 0 w 37"/>
                  <a:gd name="T9" fmla="*/ 19 h 38"/>
                  <a:gd name="T10" fmla="*/ 0 w 37"/>
                  <a:gd name="T11" fmla="*/ 12 h 38"/>
                  <a:gd name="T12" fmla="*/ 0 w 37"/>
                  <a:gd name="T13" fmla="*/ 5 h 38"/>
                  <a:gd name="T14" fmla="*/ 0 w 37"/>
                  <a:gd name="T15" fmla="*/ 1 h 38"/>
                  <a:gd name="T16" fmla="*/ 0 w 37"/>
                  <a:gd name="T17" fmla="*/ 0 h 38"/>
                  <a:gd name="T18" fmla="*/ 0 w 37"/>
                  <a:gd name="T19" fmla="*/ 1 h 38"/>
                  <a:gd name="T20" fmla="*/ 0 w 37"/>
                  <a:gd name="T21" fmla="*/ 5 h 38"/>
                  <a:gd name="T22" fmla="*/ 0 w 37"/>
                  <a:gd name="T23" fmla="*/ 12 h 38"/>
                  <a:gd name="T24" fmla="*/ 0 w 37"/>
                  <a:gd name="T25" fmla="*/ 19 h 38"/>
                  <a:gd name="T26" fmla="*/ 0 w 37"/>
                  <a:gd name="T27" fmla="*/ 19 h 38"/>
                  <a:gd name="T28" fmla="*/ 0 w 37"/>
                  <a:gd name="T29" fmla="*/ 25 h 38"/>
                  <a:gd name="T30" fmla="*/ 0 w 37"/>
                  <a:gd name="T31" fmla="*/ 29 h 38"/>
                  <a:gd name="T32" fmla="*/ 0 w 37"/>
                  <a:gd name="T33" fmla="*/ 31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"/>
                  <a:gd name="T52" fmla="*/ 0 h 38"/>
                  <a:gd name="T53" fmla="*/ 37 w 37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</p:grpSp>
        <p:grpSp>
          <p:nvGrpSpPr>
            <p:cNvPr id="5" name="Group 316"/>
            <p:cNvGrpSpPr>
              <a:grpSpLocks/>
            </p:cNvGrpSpPr>
            <p:nvPr/>
          </p:nvGrpSpPr>
          <p:grpSpPr bwMode="auto">
            <a:xfrm>
              <a:off x="4998205" y="5347105"/>
              <a:ext cx="211115" cy="165983"/>
              <a:chOff x="4727" y="2506"/>
              <a:chExt cx="706" cy="1172"/>
            </a:xfrm>
          </p:grpSpPr>
          <p:sp>
            <p:nvSpPr>
              <p:cNvPr id="14489" name="Freeform 317"/>
              <p:cNvSpPr>
                <a:spLocks/>
              </p:cNvSpPr>
              <p:nvPr/>
            </p:nvSpPr>
            <p:spPr bwMode="auto">
              <a:xfrm>
                <a:off x="4727" y="3558"/>
                <a:ext cx="46" cy="120"/>
              </a:xfrm>
              <a:custGeom>
                <a:avLst/>
                <a:gdLst>
                  <a:gd name="T0" fmla="*/ 0 w 139"/>
                  <a:gd name="T1" fmla="*/ 60 h 135"/>
                  <a:gd name="T2" fmla="*/ 0 w 139"/>
                  <a:gd name="T3" fmla="*/ 41 h 135"/>
                  <a:gd name="T4" fmla="*/ 0 w 139"/>
                  <a:gd name="T5" fmla="*/ 41 h 135"/>
                  <a:gd name="T6" fmla="*/ 0 w 139"/>
                  <a:gd name="T7" fmla="*/ 20 h 135"/>
                  <a:gd name="T8" fmla="*/ 0 w 139"/>
                  <a:gd name="T9" fmla="*/ 20 h 135"/>
                  <a:gd name="T10" fmla="*/ 0 w 139"/>
                  <a:gd name="T11" fmla="*/ 0 h 135"/>
                  <a:gd name="T12" fmla="*/ 0 w 139"/>
                  <a:gd name="T13" fmla="*/ 0 h 135"/>
                  <a:gd name="T14" fmla="*/ 0 w 139"/>
                  <a:gd name="T15" fmla="*/ 60 h 135"/>
                  <a:gd name="T16" fmla="*/ 0 w 139"/>
                  <a:gd name="T17" fmla="*/ 60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135"/>
                  <a:gd name="T29" fmla="*/ 139 w 139"/>
                  <a:gd name="T30" fmla="*/ 135 h 1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490" name="Freeform 318"/>
              <p:cNvSpPr>
                <a:spLocks/>
              </p:cNvSpPr>
              <p:nvPr/>
            </p:nvSpPr>
            <p:spPr bwMode="auto">
              <a:xfrm>
                <a:off x="4773" y="2564"/>
                <a:ext cx="648" cy="1114"/>
              </a:xfrm>
              <a:custGeom>
                <a:avLst/>
                <a:gdLst>
                  <a:gd name="T0" fmla="*/ 0 w 1946"/>
                  <a:gd name="T1" fmla="*/ 488 h 1278"/>
                  <a:gd name="T2" fmla="*/ 0 w 1946"/>
                  <a:gd name="T3" fmla="*/ 38 h 1278"/>
                  <a:gd name="T4" fmla="*/ 0 w 1946"/>
                  <a:gd name="T5" fmla="*/ 38 h 1278"/>
                  <a:gd name="T6" fmla="*/ 0 w 1946"/>
                  <a:gd name="T7" fmla="*/ 36 h 1278"/>
                  <a:gd name="T8" fmla="*/ 0 w 1946"/>
                  <a:gd name="T9" fmla="*/ 31 h 1278"/>
                  <a:gd name="T10" fmla="*/ 0 w 1946"/>
                  <a:gd name="T11" fmla="*/ 28 h 1278"/>
                  <a:gd name="T12" fmla="*/ 0 w 1946"/>
                  <a:gd name="T13" fmla="*/ 24 h 1278"/>
                  <a:gd name="T14" fmla="*/ 0 w 1946"/>
                  <a:gd name="T15" fmla="*/ 21 h 1278"/>
                  <a:gd name="T16" fmla="*/ 0 w 1946"/>
                  <a:gd name="T17" fmla="*/ 18 h 1278"/>
                  <a:gd name="T18" fmla="*/ 0 w 1946"/>
                  <a:gd name="T19" fmla="*/ 15 h 1278"/>
                  <a:gd name="T20" fmla="*/ 0 w 1946"/>
                  <a:gd name="T21" fmla="*/ 11 h 1278"/>
                  <a:gd name="T22" fmla="*/ 0 w 1946"/>
                  <a:gd name="T23" fmla="*/ 9 h 1278"/>
                  <a:gd name="T24" fmla="*/ 0 w 1946"/>
                  <a:gd name="T25" fmla="*/ 7 h 1278"/>
                  <a:gd name="T26" fmla="*/ 0 w 1946"/>
                  <a:gd name="T27" fmla="*/ 5 h 1278"/>
                  <a:gd name="T28" fmla="*/ 0 w 1946"/>
                  <a:gd name="T29" fmla="*/ 3 h 1278"/>
                  <a:gd name="T30" fmla="*/ 0 w 1946"/>
                  <a:gd name="T31" fmla="*/ 3 h 1278"/>
                  <a:gd name="T32" fmla="*/ 0 w 1946"/>
                  <a:gd name="T33" fmla="*/ 3 h 1278"/>
                  <a:gd name="T34" fmla="*/ 0 w 1946"/>
                  <a:gd name="T35" fmla="*/ 0 h 1278"/>
                  <a:gd name="T36" fmla="*/ 0 w 1946"/>
                  <a:gd name="T37" fmla="*/ 0 h 1278"/>
                  <a:gd name="T38" fmla="*/ 0 w 1946"/>
                  <a:gd name="T39" fmla="*/ 0 h 1278"/>
                  <a:gd name="T40" fmla="*/ 0 w 1946"/>
                  <a:gd name="T41" fmla="*/ 3 h 1278"/>
                  <a:gd name="T42" fmla="*/ 0 w 1946"/>
                  <a:gd name="T43" fmla="*/ 3 h 1278"/>
                  <a:gd name="T44" fmla="*/ 0 w 1946"/>
                  <a:gd name="T45" fmla="*/ 3 h 1278"/>
                  <a:gd name="T46" fmla="*/ 0 w 1946"/>
                  <a:gd name="T47" fmla="*/ 5 h 1278"/>
                  <a:gd name="T48" fmla="*/ 1 w 1946"/>
                  <a:gd name="T49" fmla="*/ 7 h 1278"/>
                  <a:gd name="T50" fmla="*/ 1 w 1946"/>
                  <a:gd name="T51" fmla="*/ 9 h 1278"/>
                  <a:gd name="T52" fmla="*/ 1 w 1946"/>
                  <a:gd name="T53" fmla="*/ 11 h 1278"/>
                  <a:gd name="T54" fmla="*/ 1 w 1946"/>
                  <a:gd name="T55" fmla="*/ 15 h 1278"/>
                  <a:gd name="T56" fmla="*/ 1 w 1946"/>
                  <a:gd name="T57" fmla="*/ 18 h 1278"/>
                  <a:gd name="T58" fmla="*/ 1 w 1946"/>
                  <a:gd name="T59" fmla="*/ 21 h 1278"/>
                  <a:gd name="T60" fmla="*/ 1 w 1946"/>
                  <a:gd name="T61" fmla="*/ 24 h 1278"/>
                  <a:gd name="T62" fmla="*/ 1 w 1946"/>
                  <a:gd name="T63" fmla="*/ 28 h 1278"/>
                  <a:gd name="T64" fmla="*/ 1 w 1946"/>
                  <a:gd name="T65" fmla="*/ 31 h 1278"/>
                  <a:gd name="T66" fmla="*/ 1 w 1946"/>
                  <a:gd name="T67" fmla="*/ 36 h 1278"/>
                  <a:gd name="T68" fmla="*/ 1 w 1946"/>
                  <a:gd name="T69" fmla="*/ 38 h 1278"/>
                  <a:gd name="T70" fmla="*/ 1 w 1946"/>
                  <a:gd name="T71" fmla="*/ 38 h 1278"/>
                  <a:gd name="T72" fmla="*/ 1 w 1946"/>
                  <a:gd name="T73" fmla="*/ 488 h 1278"/>
                  <a:gd name="T74" fmla="*/ 0 w 1946"/>
                  <a:gd name="T75" fmla="*/ 488 h 127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46"/>
                  <a:gd name="T115" fmla="*/ 0 h 1278"/>
                  <a:gd name="T116" fmla="*/ 1946 w 1946"/>
                  <a:gd name="T117" fmla="*/ 1278 h 127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491" name="Rectangle 319"/>
              <p:cNvSpPr>
                <a:spLocks noChangeArrowheads="1"/>
              </p:cNvSpPr>
              <p:nvPr/>
            </p:nvSpPr>
            <p:spPr bwMode="auto">
              <a:xfrm>
                <a:off x="5188" y="3087"/>
                <a:ext cx="42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2" name="Rectangle 320"/>
              <p:cNvSpPr>
                <a:spLocks noChangeArrowheads="1"/>
              </p:cNvSpPr>
              <p:nvPr/>
            </p:nvSpPr>
            <p:spPr bwMode="auto">
              <a:xfrm>
                <a:off x="5168" y="3134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3" name="Rectangle 321"/>
              <p:cNvSpPr>
                <a:spLocks noChangeArrowheads="1"/>
              </p:cNvSpPr>
              <p:nvPr/>
            </p:nvSpPr>
            <p:spPr bwMode="auto">
              <a:xfrm>
                <a:off x="5306" y="3034"/>
                <a:ext cx="42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4" name="Rectangle 322"/>
              <p:cNvSpPr>
                <a:spLocks noChangeArrowheads="1"/>
              </p:cNvSpPr>
              <p:nvPr/>
            </p:nvSpPr>
            <p:spPr bwMode="auto">
              <a:xfrm>
                <a:off x="5286" y="3087"/>
                <a:ext cx="40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5" name="Rectangle 323"/>
              <p:cNvSpPr>
                <a:spLocks noChangeArrowheads="1"/>
              </p:cNvSpPr>
              <p:nvPr/>
            </p:nvSpPr>
            <p:spPr bwMode="auto">
              <a:xfrm>
                <a:off x="5286" y="2987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6" name="Rectangle 324"/>
              <p:cNvSpPr>
                <a:spLocks noChangeArrowheads="1"/>
              </p:cNvSpPr>
              <p:nvPr/>
            </p:nvSpPr>
            <p:spPr bwMode="auto">
              <a:xfrm>
                <a:off x="4773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7" name="Rectangle 325"/>
              <p:cNvSpPr>
                <a:spLocks noChangeArrowheads="1"/>
              </p:cNvSpPr>
              <p:nvPr/>
            </p:nvSpPr>
            <p:spPr bwMode="auto">
              <a:xfrm>
                <a:off x="4773" y="3024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8" name="Rectangle 326"/>
              <p:cNvSpPr>
                <a:spLocks noChangeArrowheads="1"/>
              </p:cNvSpPr>
              <p:nvPr/>
            </p:nvSpPr>
            <p:spPr bwMode="auto">
              <a:xfrm>
                <a:off x="4773" y="3123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9" name="Rectangle 327"/>
              <p:cNvSpPr>
                <a:spLocks noChangeArrowheads="1"/>
              </p:cNvSpPr>
              <p:nvPr/>
            </p:nvSpPr>
            <p:spPr bwMode="auto">
              <a:xfrm>
                <a:off x="4946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0" name="Rectangle 328"/>
              <p:cNvSpPr>
                <a:spLocks noChangeArrowheads="1"/>
              </p:cNvSpPr>
              <p:nvPr/>
            </p:nvSpPr>
            <p:spPr bwMode="auto">
              <a:xfrm>
                <a:off x="4924" y="312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1" name="Rectangle 329"/>
              <p:cNvSpPr>
                <a:spLocks noChangeArrowheads="1"/>
              </p:cNvSpPr>
              <p:nvPr/>
            </p:nvSpPr>
            <p:spPr bwMode="auto">
              <a:xfrm>
                <a:off x="4773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2" name="Rectangle 330"/>
              <p:cNvSpPr>
                <a:spLocks noChangeArrowheads="1"/>
              </p:cNvSpPr>
              <p:nvPr/>
            </p:nvSpPr>
            <p:spPr bwMode="auto">
              <a:xfrm>
                <a:off x="4773" y="3406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3" name="Rectangle 331"/>
              <p:cNvSpPr>
                <a:spLocks noChangeArrowheads="1"/>
              </p:cNvSpPr>
              <p:nvPr/>
            </p:nvSpPr>
            <p:spPr bwMode="auto">
              <a:xfrm>
                <a:off x="4773" y="3505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4" name="Rectangle 332"/>
              <p:cNvSpPr>
                <a:spLocks noChangeArrowheads="1"/>
              </p:cNvSpPr>
              <p:nvPr/>
            </p:nvSpPr>
            <p:spPr bwMode="auto">
              <a:xfrm>
                <a:off x="4946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5" name="Rectangle 333"/>
              <p:cNvSpPr>
                <a:spLocks noChangeArrowheads="1"/>
              </p:cNvSpPr>
              <p:nvPr/>
            </p:nvSpPr>
            <p:spPr bwMode="auto">
              <a:xfrm>
                <a:off x="4924" y="3505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6" name="Freeform 334"/>
              <p:cNvSpPr>
                <a:spLocks/>
              </p:cNvSpPr>
              <p:nvPr/>
            </p:nvSpPr>
            <p:spPr bwMode="auto">
              <a:xfrm>
                <a:off x="5024" y="3076"/>
                <a:ext cx="146" cy="89"/>
              </a:xfrm>
              <a:custGeom>
                <a:avLst/>
                <a:gdLst>
                  <a:gd name="T0" fmla="*/ 0 w 440"/>
                  <a:gd name="T1" fmla="*/ 39 h 102"/>
                  <a:gd name="T2" fmla="*/ 0 w 440"/>
                  <a:gd name="T3" fmla="*/ 35 h 102"/>
                  <a:gd name="T4" fmla="*/ 0 w 440"/>
                  <a:gd name="T5" fmla="*/ 32 h 102"/>
                  <a:gd name="T6" fmla="*/ 0 w 440"/>
                  <a:gd name="T7" fmla="*/ 28 h 102"/>
                  <a:gd name="T8" fmla="*/ 0 w 440"/>
                  <a:gd name="T9" fmla="*/ 25 h 102"/>
                  <a:gd name="T10" fmla="*/ 0 w 440"/>
                  <a:gd name="T11" fmla="*/ 21 h 102"/>
                  <a:gd name="T12" fmla="*/ 0 w 440"/>
                  <a:gd name="T13" fmla="*/ 18 h 102"/>
                  <a:gd name="T14" fmla="*/ 0 w 440"/>
                  <a:gd name="T15" fmla="*/ 15 h 102"/>
                  <a:gd name="T16" fmla="*/ 0 w 440"/>
                  <a:gd name="T17" fmla="*/ 11 h 102"/>
                  <a:gd name="T18" fmla="*/ 0 w 440"/>
                  <a:gd name="T19" fmla="*/ 9 h 102"/>
                  <a:gd name="T20" fmla="*/ 0 w 440"/>
                  <a:gd name="T21" fmla="*/ 7 h 102"/>
                  <a:gd name="T22" fmla="*/ 0 w 440"/>
                  <a:gd name="T23" fmla="*/ 5 h 102"/>
                  <a:gd name="T24" fmla="*/ 0 w 440"/>
                  <a:gd name="T25" fmla="*/ 3 h 102"/>
                  <a:gd name="T26" fmla="*/ 0 w 440"/>
                  <a:gd name="T27" fmla="*/ 3 h 102"/>
                  <a:gd name="T28" fmla="*/ 0 w 440"/>
                  <a:gd name="T29" fmla="*/ 3 h 102"/>
                  <a:gd name="T30" fmla="*/ 0 w 440"/>
                  <a:gd name="T31" fmla="*/ 0 h 102"/>
                  <a:gd name="T32" fmla="*/ 0 w 440"/>
                  <a:gd name="T33" fmla="*/ 0 h 102"/>
                  <a:gd name="T34" fmla="*/ 0 w 440"/>
                  <a:gd name="T35" fmla="*/ 0 h 102"/>
                  <a:gd name="T36" fmla="*/ 0 w 440"/>
                  <a:gd name="T37" fmla="*/ 3 h 102"/>
                  <a:gd name="T38" fmla="*/ 0 w 440"/>
                  <a:gd name="T39" fmla="*/ 3 h 102"/>
                  <a:gd name="T40" fmla="*/ 0 w 440"/>
                  <a:gd name="T41" fmla="*/ 3 h 102"/>
                  <a:gd name="T42" fmla="*/ 0 w 440"/>
                  <a:gd name="T43" fmla="*/ 5 h 102"/>
                  <a:gd name="T44" fmla="*/ 0 w 440"/>
                  <a:gd name="T45" fmla="*/ 7 h 102"/>
                  <a:gd name="T46" fmla="*/ 0 w 440"/>
                  <a:gd name="T47" fmla="*/ 9 h 102"/>
                  <a:gd name="T48" fmla="*/ 0 w 440"/>
                  <a:gd name="T49" fmla="*/ 11 h 102"/>
                  <a:gd name="T50" fmla="*/ 0 w 440"/>
                  <a:gd name="T51" fmla="*/ 15 h 102"/>
                  <a:gd name="T52" fmla="*/ 0 w 440"/>
                  <a:gd name="T53" fmla="*/ 18 h 102"/>
                  <a:gd name="T54" fmla="*/ 0 w 440"/>
                  <a:gd name="T55" fmla="*/ 21 h 102"/>
                  <a:gd name="T56" fmla="*/ 0 w 440"/>
                  <a:gd name="T57" fmla="*/ 25 h 102"/>
                  <a:gd name="T58" fmla="*/ 0 w 440"/>
                  <a:gd name="T59" fmla="*/ 28 h 102"/>
                  <a:gd name="T60" fmla="*/ 0 w 440"/>
                  <a:gd name="T61" fmla="*/ 32 h 102"/>
                  <a:gd name="T62" fmla="*/ 0 w 440"/>
                  <a:gd name="T63" fmla="*/ 35 h 102"/>
                  <a:gd name="T64" fmla="*/ 0 w 440"/>
                  <a:gd name="T65" fmla="*/ 39 h 102"/>
                  <a:gd name="T66" fmla="*/ 0 w 440"/>
                  <a:gd name="T67" fmla="*/ 39 h 1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0"/>
                  <a:gd name="T103" fmla="*/ 0 h 102"/>
                  <a:gd name="T104" fmla="*/ 440 w 440"/>
                  <a:gd name="T105" fmla="*/ 102 h 10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07" name="Freeform 335"/>
              <p:cNvSpPr>
                <a:spLocks/>
              </p:cNvSpPr>
              <p:nvPr/>
            </p:nvSpPr>
            <p:spPr bwMode="auto">
              <a:xfrm>
                <a:off x="4789" y="2506"/>
                <a:ext cx="615" cy="147"/>
              </a:xfrm>
              <a:custGeom>
                <a:avLst/>
                <a:gdLst>
                  <a:gd name="T0" fmla="*/ 0 w 1847"/>
                  <a:gd name="T1" fmla="*/ 25 h 168"/>
                  <a:gd name="T2" fmla="*/ 0 w 1847"/>
                  <a:gd name="T3" fmla="*/ 27 h 168"/>
                  <a:gd name="T4" fmla="*/ 0 w 1847"/>
                  <a:gd name="T5" fmla="*/ 31 h 168"/>
                  <a:gd name="T6" fmla="*/ 0 w 1847"/>
                  <a:gd name="T7" fmla="*/ 35 h 168"/>
                  <a:gd name="T8" fmla="*/ 0 w 1847"/>
                  <a:gd name="T9" fmla="*/ 40 h 168"/>
                  <a:gd name="T10" fmla="*/ 0 w 1847"/>
                  <a:gd name="T11" fmla="*/ 47 h 168"/>
                  <a:gd name="T12" fmla="*/ 0 w 1847"/>
                  <a:gd name="T13" fmla="*/ 53 h 168"/>
                  <a:gd name="T14" fmla="*/ 0 w 1847"/>
                  <a:gd name="T15" fmla="*/ 62 h 168"/>
                  <a:gd name="T16" fmla="*/ 0 w 1847"/>
                  <a:gd name="T17" fmla="*/ 67 h 168"/>
                  <a:gd name="T18" fmla="*/ 0 w 1847"/>
                  <a:gd name="T19" fmla="*/ 46 h 168"/>
                  <a:gd name="T20" fmla="*/ 0 w 1847"/>
                  <a:gd name="T21" fmla="*/ 46 h 168"/>
                  <a:gd name="T22" fmla="*/ 0 w 1847"/>
                  <a:gd name="T23" fmla="*/ 46 h 168"/>
                  <a:gd name="T24" fmla="*/ 0 w 1847"/>
                  <a:gd name="T25" fmla="*/ 46 h 168"/>
                  <a:gd name="T26" fmla="*/ 0 w 1847"/>
                  <a:gd name="T27" fmla="*/ 46 h 168"/>
                  <a:gd name="T28" fmla="*/ 0 w 1847"/>
                  <a:gd name="T29" fmla="*/ 46 h 168"/>
                  <a:gd name="T30" fmla="*/ 0 w 1847"/>
                  <a:gd name="T31" fmla="*/ 46 h 168"/>
                  <a:gd name="T32" fmla="*/ 0 w 1847"/>
                  <a:gd name="T33" fmla="*/ 46 h 168"/>
                  <a:gd name="T34" fmla="*/ 0 w 1847"/>
                  <a:gd name="T35" fmla="*/ 40 h 168"/>
                  <a:gd name="T36" fmla="*/ 0 w 1847"/>
                  <a:gd name="T37" fmla="*/ 33 h 168"/>
                  <a:gd name="T38" fmla="*/ 0 w 1847"/>
                  <a:gd name="T39" fmla="*/ 25 h 168"/>
                  <a:gd name="T40" fmla="*/ 0 w 1847"/>
                  <a:gd name="T41" fmla="*/ 17 h 168"/>
                  <a:gd name="T42" fmla="*/ 0 w 1847"/>
                  <a:gd name="T43" fmla="*/ 11 h 168"/>
                  <a:gd name="T44" fmla="*/ 0 w 1847"/>
                  <a:gd name="T45" fmla="*/ 5 h 168"/>
                  <a:gd name="T46" fmla="*/ 0 w 1847"/>
                  <a:gd name="T47" fmla="*/ 4 h 168"/>
                  <a:gd name="T48" fmla="*/ 0 w 1847"/>
                  <a:gd name="T49" fmla="*/ 1 h 168"/>
                  <a:gd name="T50" fmla="*/ 0 w 1847"/>
                  <a:gd name="T51" fmla="*/ 1 h 168"/>
                  <a:gd name="T52" fmla="*/ 0 w 1847"/>
                  <a:gd name="T53" fmla="*/ 4 h 168"/>
                  <a:gd name="T54" fmla="*/ 0 w 1847"/>
                  <a:gd name="T55" fmla="*/ 5 h 168"/>
                  <a:gd name="T56" fmla="*/ 0 w 1847"/>
                  <a:gd name="T57" fmla="*/ 11 h 168"/>
                  <a:gd name="T58" fmla="*/ 1 w 1847"/>
                  <a:gd name="T59" fmla="*/ 17 h 168"/>
                  <a:gd name="T60" fmla="*/ 1 w 1847"/>
                  <a:gd name="T61" fmla="*/ 25 h 168"/>
                  <a:gd name="T62" fmla="*/ 1 w 1847"/>
                  <a:gd name="T63" fmla="*/ 33 h 168"/>
                  <a:gd name="T64" fmla="*/ 1 w 1847"/>
                  <a:gd name="T65" fmla="*/ 40 h 168"/>
                  <a:gd name="T66" fmla="*/ 1 w 1847"/>
                  <a:gd name="T67" fmla="*/ 46 h 168"/>
                  <a:gd name="T68" fmla="*/ 1 w 1847"/>
                  <a:gd name="T69" fmla="*/ 46 h 168"/>
                  <a:gd name="T70" fmla="*/ 1 w 1847"/>
                  <a:gd name="T71" fmla="*/ 46 h 168"/>
                  <a:gd name="T72" fmla="*/ 1 w 1847"/>
                  <a:gd name="T73" fmla="*/ 46 h 168"/>
                  <a:gd name="T74" fmla="*/ 1 w 1847"/>
                  <a:gd name="T75" fmla="*/ 46 h 168"/>
                  <a:gd name="T76" fmla="*/ 1 w 1847"/>
                  <a:gd name="T77" fmla="*/ 46 h 168"/>
                  <a:gd name="T78" fmla="*/ 1 w 1847"/>
                  <a:gd name="T79" fmla="*/ 46 h 168"/>
                  <a:gd name="T80" fmla="*/ 1 w 1847"/>
                  <a:gd name="T81" fmla="*/ 46 h 168"/>
                  <a:gd name="T82" fmla="*/ 1 w 1847"/>
                  <a:gd name="T83" fmla="*/ 67 h 168"/>
                  <a:gd name="T84" fmla="*/ 1 w 1847"/>
                  <a:gd name="T85" fmla="*/ 62 h 168"/>
                  <a:gd name="T86" fmla="*/ 1 w 1847"/>
                  <a:gd name="T87" fmla="*/ 53 h 168"/>
                  <a:gd name="T88" fmla="*/ 1 w 1847"/>
                  <a:gd name="T89" fmla="*/ 47 h 168"/>
                  <a:gd name="T90" fmla="*/ 0 w 1847"/>
                  <a:gd name="T91" fmla="*/ 40 h 168"/>
                  <a:gd name="T92" fmla="*/ 0 w 1847"/>
                  <a:gd name="T93" fmla="*/ 35 h 168"/>
                  <a:gd name="T94" fmla="*/ 0 w 1847"/>
                  <a:gd name="T95" fmla="*/ 31 h 168"/>
                  <a:gd name="T96" fmla="*/ 0 w 1847"/>
                  <a:gd name="T97" fmla="*/ 27 h 168"/>
                  <a:gd name="T98" fmla="*/ 0 w 1847"/>
                  <a:gd name="T99" fmla="*/ 25 h 1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47"/>
                  <a:gd name="T151" fmla="*/ 0 h 168"/>
                  <a:gd name="T152" fmla="*/ 1847 w 1847"/>
                  <a:gd name="T153" fmla="*/ 168 h 1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08" name="Rectangle 336"/>
              <p:cNvSpPr>
                <a:spLocks noChangeArrowheads="1"/>
              </p:cNvSpPr>
              <p:nvPr/>
            </p:nvSpPr>
            <p:spPr bwMode="auto">
              <a:xfrm>
                <a:off x="5404" y="2595"/>
                <a:ext cx="29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9" name="Rectangle 337"/>
              <p:cNvSpPr>
                <a:spLocks noChangeArrowheads="1"/>
              </p:cNvSpPr>
              <p:nvPr/>
            </p:nvSpPr>
            <p:spPr bwMode="auto">
              <a:xfrm>
                <a:off x="4759" y="2595"/>
                <a:ext cx="30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0" name="Rectangle 338"/>
              <p:cNvSpPr>
                <a:spLocks noChangeArrowheads="1"/>
              </p:cNvSpPr>
              <p:nvPr/>
            </p:nvSpPr>
            <p:spPr bwMode="auto">
              <a:xfrm>
                <a:off x="5026" y="3165"/>
                <a:ext cx="142" cy="330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1" name="Rectangle 339"/>
              <p:cNvSpPr>
                <a:spLocks noChangeArrowheads="1"/>
              </p:cNvSpPr>
              <p:nvPr/>
            </p:nvSpPr>
            <p:spPr bwMode="auto">
              <a:xfrm>
                <a:off x="5026" y="349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2" name="Rectangle 340"/>
              <p:cNvSpPr>
                <a:spLocks noChangeArrowheads="1"/>
              </p:cNvSpPr>
              <p:nvPr/>
            </p:nvSpPr>
            <p:spPr bwMode="auto">
              <a:xfrm>
                <a:off x="5026" y="3558"/>
                <a:ext cx="142" cy="15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3" name="Rectangle 341"/>
              <p:cNvSpPr>
                <a:spLocks noChangeArrowheads="1"/>
              </p:cNvSpPr>
              <p:nvPr/>
            </p:nvSpPr>
            <p:spPr bwMode="auto">
              <a:xfrm>
                <a:off x="5026" y="361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4" name="Rectangle 342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5" name="Rectangle 343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6" name="Rectangle 344"/>
              <p:cNvSpPr>
                <a:spLocks noChangeArrowheads="1"/>
              </p:cNvSpPr>
              <p:nvPr/>
            </p:nvSpPr>
            <p:spPr bwMode="auto">
              <a:xfrm>
                <a:off x="5032" y="3186"/>
                <a:ext cx="62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7" name="Rectangle 345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8" name="Rectangle 346"/>
              <p:cNvSpPr>
                <a:spLocks noChangeArrowheads="1"/>
              </p:cNvSpPr>
              <p:nvPr/>
            </p:nvSpPr>
            <p:spPr bwMode="auto">
              <a:xfrm>
                <a:off x="5168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9" name="Rectangle 347"/>
              <p:cNvSpPr>
                <a:spLocks noChangeArrowheads="1"/>
              </p:cNvSpPr>
              <p:nvPr/>
            </p:nvSpPr>
            <p:spPr bwMode="auto">
              <a:xfrm>
                <a:off x="4992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20" name="Rectangle 348"/>
              <p:cNvSpPr>
                <a:spLocks noChangeArrowheads="1"/>
              </p:cNvSpPr>
              <p:nvPr/>
            </p:nvSpPr>
            <p:spPr bwMode="auto">
              <a:xfrm>
                <a:off x="5026" y="351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21" name="Rectangle 349"/>
              <p:cNvSpPr>
                <a:spLocks noChangeArrowheads="1"/>
              </p:cNvSpPr>
              <p:nvPr/>
            </p:nvSpPr>
            <p:spPr bwMode="auto">
              <a:xfrm>
                <a:off x="5026" y="3573"/>
                <a:ext cx="142" cy="42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22" name="Rectangle 350"/>
              <p:cNvSpPr>
                <a:spLocks noChangeArrowheads="1"/>
              </p:cNvSpPr>
              <p:nvPr/>
            </p:nvSpPr>
            <p:spPr bwMode="auto">
              <a:xfrm>
                <a:off x="5026" y="363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23" name="Rectangle 351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24" name="Rectangle 352"/>
              <p:cNvSpPr>
                <a:spLocks noChangeArrowheads="1"/>
              </p:cNvSpPr>
              <p:nvPr/>
            </p:nvSpPr>
            <p:spPr bwMode="auto">
              <a:xfrm>
                <a:off x="5032" y="3369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25" name="Rectangle 353"/>
              <p:cNvSpPr>
                <a:spLocks noChangeArrowheads="1"/>
              </p:cNvSpPr>
              <p:nvPr/>
            </p:nvSpPr>
            <p:spPr bwMode="auto">
              <a:xfrm>
                <a:off x="510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26" name="Rectangle 354"/>
              <p:cNvSpPr>
                <a:spLocks noChangeArrowheads="1"/>
              </p:cNvSpPr>
              <p:nvPr/>
            </p:nvSpPr>
            <p:spPr bwMode="auto">
              <a:xfrm>
                <a:off x="508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27" name="Rectangle 355"/>
              <p:cNvSpPr>
                <a:spLocks noChangeArrowheads="1"/>
              </p:cNvSpPr>
              <p:nvPr/>
            </p:nvSpPr>
            <p:spPr bwMode="auto">
              <a:xfrm>
                <a:off x="5100" y="3395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28" name="Rectangle 356"/>
              <p:cNvSpPr>
                <a:spLocks noChangeArrowheads="1"/>
              </p:cNvSpPr>
              <p:nvPr/>
            </p:nvSpPr>
            <p:spPr bwMode="auto">
              <a:xfrm>
                <a:off x="5032" y="3395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29" name="Rectangle 357"/>
              <p:cNvSpPr>
                <a:spLocks noChangeArrowheads="1"/>
              </p:cNvSpPr>
              <p:nvPr/>
            </p:nvSpPr>
            <p:spPr bwMode="auto">
              <a:xfrm>
                <a:off x="5168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0" name="Rectangle 358"/>
              <p:cNvSpPr>
                <a:spLocks noChangeArrowheads="1"/>
              </p:cNvSpPr>
              <p:nvPr/>
            </p:nvSpPr>
            <p:spPr bwMode="auto">
              <a:xfrm>
                <a:off x="4992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1" name="Rectangle 359"/>
              <p:cNvSpPr>
                <a:spLocks noChangeArrowheads="1"/>
              </p:cNvSpPr>
              <p:nvPr/>
            </p:nvSpPr>
            <p:spPr bwMode="auto">
              <a:xfrm>
                <a:off x="5334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2" name="Rectangle 360"/>
              <p:cNvSpPr>
                <a:spLocks noChangeArrowheads="1"/>
              </p:cNvSpPr>
              <p:nvPr/>
            </p:nvSpPr>
            <p:spPr bwMode="auto">
              <a:xfrm>
                <a:off x="5228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3" name="Rectangle 361"/>
              <p:cNvSpPr>
                <a:spLocks noChangeArrowheads="1"/>
              </p:cNvSpPr>
              <p:nvPr/>
            </p:nvSpPr>
            <p:spPr bwMode="auto">
              <a:xfrm>
                <a:off x="4912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4" name="Rectangle 362"/>
              <p:cNvSpPr>
                <a:spLocks noChangeArrowheads="1"/>
              </p:cNvSpPr>
              <p:nvPr/>
            </p:nvSpPr>
            <p:spPr bwMode="auto">
              <a:xfrm>
                <a:off x="5122" y="2747"/>
                <a:ext cx="54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5" name="Rectangle 363"/>
              <p:cNvSpPr>
                <a:spLocks noChangeArrowheads="1"/>
              </p:cNvSpPr>
              <p:nvPr/>
            </p:nvSpPr>
            <p:spPr bwMode="auto">
              <a:xfrm>
                <a:off x="522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6" name="Rectangle 364"/>
              <p:cNvSpPr>
                <a:spLocks noChangeArrowheads="1"/>
              </p:cNvSpPr>
              <p:nvPr/>
            </p:nvSpPr>
            <p:spPr bwMode="auto">
              <a:xfrm>
                <a:off x="5334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7" name="Rectangle 365"/>
              <p:cNvSpPr>
                <a:spLocks noChangeArrowheads="1"/>
              </p:cNvSpPr>
              <p:nvPr/>
            </p:nvSpPr>
            <p:spPr bwMode="auto">
              <a:xfrm>
                <a:off x="501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8" name="Rectangle 366"/>
              <p:cNvSpPr>
                <a:spLocks noChangeArrowheads="1"/>
              </p:cNvSpPr>
              <p:nvPr/>
            </p:nvSpPr>
            <p:spPr bwMode="auto">
              <a:xfrm>
                <a:off x="4809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9" name="Rectangle 367"/>
              <p:cNvSpPr>
                <a:spLocks noChangeArrowheads="1"/>
              </p:cNvSpPr>
              <p:nvPr/>
            </p:nvSpPr>
            <p:spPr bwMode="auto">
              <a:xfrm>
                <a:off x="4912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40" name="Rectangle 368"/>
              <p:cNvSpPr>
                <a:spLocks noChangeArrowheads="1"/>
              </p:cNvSpPr>
              <p:nvPr/>
            </p:nvSpPr>
            <p:spPr bwMode="auto">
              <a:xfrm>
                <a:off x="4809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41" name="Freeform 369"/>
              <p:cNvSpPr>
                <a:spLocks/>
              </p:cNvSpPr>
              <p:nvPr/>
            </p:nvSpPr>
            <p:spPr bwMode="auto">
              <a:xfrm>
                <a:off x="511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42" name="Freeform 370"/>
              <p:cNvSpPr>
                <a:spLocks/>
              </p:cNvSpPr>
              <p:nvPr/>
            </p:nvSpPr>
            <p:spPr bwMode="auto">
              <a:xfrm>
                <a:off x="517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43" name="Freeform 371"/>
              <p:cNvSpPr>
                <a:spLocks/>
              </p:cNvSpPr>
              <p:nvPr/>
            </p:nvSpPr>
            <p:spPr bwMode="auto">
              <a:xfrm>
                <a:off x="5218" y="2721"/>
                <a:ext cx="72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44" name="Freeform 372"/>
              <p:cNvSpPr>
                <a:spLocks/>
              </p:cNvSpPr>
              <p:nvPr/>
            </p:nvSpPr>
            <p:spPr bwMode="auto">
              <a:xfrm>
                <a:off x="5280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45" name="Freeform 373"/>
              <p:cNvSpPr>
                <a:spLocks/>
              </p:cNvSpPr>
              <p:nvPr/>
            </p:nvSpPr>
            <p:spPr bwMode="auto">
              <a:xfrm>
                <a:off x="532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46" name="Freeform 374"/>
              <p:cNvSpPr>
                <a:spLocks/>
              </p:cNvSpPr>
              <p:nvPr/>
            </p:nvSpPr>
            <p:spPr bwMode="auto">
              <a:xfrm>
                <a:off x="538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47" name="Freeform 375"/>
              <p:cNvSpPr>
                <a:spLocks/>
              </p:cNvSpPr>
              <p:nvPr/>
            </p:nvSpPr>
            <p:spPr bwMode="auto">
              <a:xfrm>
                <a:off x="5218" y="3139"/>
                <a:ext cx="72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48" name="Freeform 376"/>
              <p:cNvSpPr>
                <a:spLocks/>
              </p:cNvSpPr>
              <p:nvPr/>
            </p:nvSpPr>
            <p:spPr bwMode="auto">
              <a:xfrm>
                <a:off x="5280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49" name="Freeform 377"/>
              <p:cNvSpPr>
                <a:spLocks/>
              </p:cNvSpPr>
              <p:nvPr/>
            </p:nvSpPr>
            <p:spPr bwMode="auto">
              <a:xfrm>
                <a:off x="5324" y="3139"/>
                <a:ext cx="72" cy="324"/>
              </a:xfrm>
              <a:custGeom>
                <a:avLst/>
                <a:gdLst>
                  <a:gd name="T0" fmla="*/ 0 w 217"/>
                  <a:gd name="T1" fmla="*/ 83 h 372"/>
                  <a:gd name="T2" fmla="*/ 0 w 217"/>
                  <a:gd name="T3" fmla="*/ 83 h 372"/>
                  <a:gd name="T4" fmla="*/ 0 w 217"/>
                  <a:gd name="T5" fmla="*/ 131 h 372"/>
                  <a:gd name="T6" fmla="*/ 0 w 217"/>
                  <a:gd name="T7" fmla="*/ 131 h 372"/>
                  <a:gd name="T8" fmla="*/ 0 w 217"/>
                  <a:gd name="T9" fmla="*/ 141 h 372"/>
                  <a:gd name="T10" fmla="*/ 0 w 217"/>
                  <a:gd name="T11" fmla="*/ 141 h 372"/>
                  <a:gd name="T12" fmla="*/ 0 w 217"/>
                  <a:gd name="T13" fmla="*/ 0 h 372"/>
                  <a:gd name="T14" fmla="*/ 0 w 217"/>
                  <a:gd name="T15" fmla="*/ 0 h 372"/>
                  <a:gd name="T16" fmla="*/ 0 w 217"/>
                  <a:gd name="T17" fmla="*/ 10 h 372"/>
                  <a:gd name="T18" fmla="*/ 0 w 217"/>
                  <a:gd name="T19" fmla="*/ 10 h 372"/>
                  <a:gd name="T20" fmla="*/ 0 w 217"/>
                  <a:gd name="T21" fmla="*/ 64 h 372"/>
                  <a:gd name="T22" fmla="*/ 0 w 217"/>
                  <a:gd name="T23" fmla="*/ 64 h 372"/>
                  <a:gd name="T24" fmla="*/ 0 w 217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2"/>
                  <a:gd name="T41" fmla="*/ 217 w 217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50" name="Freeform 378"/>
              <p:cNvSpPr>
                <a:spLocks/>
              </p:cNvSpPr>
              <p:nvPr/>
            </p:nvSpPr>
            <p:spPr bwMode="auto">
              <a:xfrm>
                <a:off x="5386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51" name="Freeform 379"/>
              <p:cNvSpPr>
                <a:spLocks/>
              </p:cNvSpPr>
              <p:nvPr/>
            </p:nvSpPr>
            <p:spPr bwMode="auto">
              <a:xfrm>
                <a:off x="5008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52" name="Freeform 380"/>
              <p:cNvSpPr>
                <a:spLocks/>
              </p:cNvSpPr>
              <p:nvPr/>
            </p:nvSpPr>
            <p:spPr bwMode="auto">
              <a:xfrm>
                <a:off x="5008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53" name="Freeform 381"/>
              <p:cNvSpPr>
                <a:spLocks/>
              </p:cNvSpPr>
              <p:nvPr/>
            </p:nvSpPr>
            <p:spPr bwMode="auto">
              <a:xfrm>
                <a:off x="4903" y="2721"/>
                <a:ext cx="71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54" name="Freeform 382"/>
              <p:cNvSpPr>
                <a:spLocks/>
              </p:cNvSpPr>
              <p:nvPr/>
            </p:nvSpPr>
            <p:spPr bwMode="auto">
              <a:xfrm>
                <a:off x="4903" y="2721"/>
                <a:ext cx="9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55" name="Freeform 383"/>
              <p:cNvSpPr>
                <a:spLocks/>
              </p:cNvSpPr>
              <p:nvPr/>
            </p:nvSpPr>
            <p:spPr bwMode="auto">
              <a:xfrm>
                <a:off x="4799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56" name="Freeform 384"/>
              <p:cNvSpPr>
                <a:spLocks/>
              </p:cNvSpPr>
              <p:nvPr/>
            </p:nvSpPr>
            <p:spPr bwMode="auto">
              <a:xfrm>
                <a:off x="4799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57" name="Freeform 385"/>
              <p:cNvSpPr>
                <a:spLocks/>
              </p:cNvSpPr>
              <p:nvPr/>
            </p:nvSpPr>
            <p:spPr bwMode="auto">
              <a:xfrm>
                <a:off x="4903" y="3139"/>
                <a:ext cx="71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6" y="372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58" name="Freeform 386"/>
              <p:cNvSpPr>
                <a:spLocks/>
              </p:cNvSpPr>
              <p:nvPr/>
            </p:nvSpPr>
            <p:spPr bwMode="auto">
              <a:xfrm>
                <a:off x="4903" y="3139"/>
                <a:ext cx="9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59" name="Freeform 387"/>
              <p:cNvSpPr>
                <a:spLocks/>
              </p:cNvSpPr>
              <p:nvPr/>
            </p:nvSpPr>
            <p:spPr bwMode="auto">
              <a:xfrm>
                <a:off x="4799" y="3139"/>
                <a:ext cx="72" cy="324"/>
              </a:xfrm>
              <a:custGeom>
                <a:avLst/>
                <a:gdLst>
                  <a:gd name="T0" fmla="*/ 0 w 215"/>
                  <a:gd name="T1" fmla="*/ 83 h 372"/>
                  <a:gd name="T2" fmla="*/ 0 w 215"/>
                  <a:gd name="T3" fmla="*/ 83 h 372"/>
                  <a:gd name="T4" fmla="*/ 0 w 215"/>
                  <a:gd name="T5" fmla="*/ 131 h 372"/>
                  <a:gd name="T6" fmla="*/ 0 w 215"/>
                  <a:gd name="T7" fmla="*/ 131 h 372"/>
                  <a:gd name="T8" fmla="*/ 0 w 215"/>
                  <a:gd name="T9" fmla="*/ 141 h 372"/>
                  <a:gd name="T10" fmla="*/ 0 w 215"/>
                  <a:gd name="T11" fmla="*/ 141 h 372"/>
                  <a:gd name="T12" fmla="*/ 0 w 215"/>
                  <a:gd name="T13" fmla="*/ 0 h 372"/>
                  <a:gd name="T14" fmla="*/ 0 w 215"/>
                  <a:gd name="T15" fmla="*/ 0 h 372"/>
                  <a:gd name="T16" fmla="*/ 0 w 215"/>
                  <a:gd name="T17" fmla="*/ 10 h 372"/>
                  <a:gd name="T18" fmla="*/ 0 w 215"/>
                  <a:gd name="T19" fmla="*/ 10 h 372"/>
                  <a:gd name="T20" fmla="*/ 0 w 215"/>
                  <a:gd name="T21" fmla="*/ 64 h 372"/>
                  <a:gd name="T22" fmla="*/ 0 w 215"/>
                  <a:gd name="T23" fmla="*/ 64 h 372"/>
                  <a:gd name="T24" fmla="*/ 0 w 215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2"/>
                  <a:gd name="T41" fmla="*/ 215 w 215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60" name="Freeform 388"/>
              <p:cNvSpPr>
                <a:spLocks/>
              </p:cNvSpPr>
              <p:nvPr/>
            </p:nvSpPr>
            <p:spPr bwMode="auto">
              <a:xfrm>
                <a:off x="4799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14561" name="Rectangle 389"/>
              <p:cNvSpPr>
                <a:spLocks noChangeArrowheads="1"/>
              </p:cNvSpPr>
              <p:nvPr/>
            </p:nvSpPr>
            <p:spPr bwMode="auto">
              <a:xfrm>
                <a:off x="511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2" name="Rectangle 390"/>
              <p:cNvSpPr>
                <a:spLocks noChangeArrowheads="1"/>
              </p:cNvSpPr>
              <p:nvPr/>
            </p:nvSpPr>
            <p:spPr bwMode="auto">
              <a:xfrm>
                <a:off x="521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3" name="Rectangle 391"/>
              <p:cNvSpPr>
                <a:spLocks noChangeArrowheads="1"/>
              </p:cNvSpPr>
              <p:nvPr/>
            </p:nvSpPr>
            <p:spPr bwMode="auto">
              <a:xfrm>
                <a:off x="532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4" name="Rectangle 392"/>
              <p:cNvSpPr>
                <a:spLocks noChangeArrowheads="1"/>
              </p:cNvSpPr>
              <p:nvPr/>
            </p:nvSpPr>
            <p:spPr bwMode="auto">
              <a:xfrm>
                <a:off x="500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5" name="Rectangle 393"/>
              <p:cNvSpPr>
                <a:spLocks noChangeArrowheads="1"/>
              </p:cNvSpPr>
              <p:nvPr/>
            </p:nvSpPr>
            <p:spPr bwMode="auto">
              <a:xfrm>
                <a:off x="4903" y="2898"/>
                <a:ext cx="71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6" name="Rectangle 394"/>
              <p:cNvSpPr>
                <a:spLocks noChangeArrowheads="1"/>
              </p:cNvSpPr>
              <p:nvPr/>
            </p:nvSpPr>
            <p:spPr bwMode="auto">
              <a:xfrm>
                <a:off x="4799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7" name="Freeform 395"/>
              <p:cNvSpPr>
                <a:spLocks/>
              </p:cNvSpPr>
              <p:nvPr/>
            </p:nvSpPr>
            <p:spPr bwMode="auto">
              <a:xfrm>
                <a:off x="4986" y="2736"/>
                <a:ext cx="12" cy="37"/>
              </a:xfrm>
              <a:custGeom>
                <a:avLst/>
                <a:gdLst>
                  <a:gd name="T0" fmla="*/ 0 w 37"/>
                  <a:gd name="T1" fmla="*/ 31 h 38"/>
                  <a:gd name="T2" fmla="*/ 0 w 37"/>
                  <a:gd name="T3" fmla="*/ 29 h 38"/>
                  <a:gd name="T4" fmla="*/ 0 w 37"/>
                  <a:gd name="T5" fmla="*/ 25 h 38"/>
                  <a:gd name="T6" fmla="*/ 0 w 37"/>
                  <a:gd name="T7" fmla="*/ 19 h 38"/>
                  <a:gd name="T8" fmla="*/ 0 w 37"/>
                  <a:gd name="T9" fmla="*/ 19 h 38"/>
                  <a:gd name="T10" fmla="*/ 0 w 37"/>
                  <a:gd name="T11" fmla="*/ 12 h 38"/>
                  <a:gd name="T12" fmla="*/ 0 w 37"/>
                  <a:gd name="T13" fmla="*/ 5 h 38"/>
                  <a:gd name="T14" fmla="*/ 0 w 37"/>
                  <a:gd name="T15" fmla="*/ 1 h 38"/>
                  <a:gd name="T16" fmla="*/ 0 w 37"/>
                  <a:gd name="T17" fmla="*/ 0 h 38"/>
                  <a:gd name="T18" fmla="*/ 0 w 37"/>
                  <a:gd name="T19" fmla="*/ 1 h 38"/>
                  <a:gd name="T20" fmla="*/ 0 w 37"/>
                  <a:gd name="T21" fmla="*/ 5 h 38"/>
                  <a:gd name="T22" fmla="*/ 0 w 37"/>
                  <a:gd name="T23" fmla="*/ 12 h 38"/>
                  <a:gd name="T24" fmla="*/ 0 w 37"/>
                  <a:gd name="T25" fmla="*/ 19 h 38"/>
                  <a:gd name="T26" fmla="*/ 0 w 37"/>
                  <a:gd name="T27" fmla="*/ 19 h 38"/>
                  <a:gd name="T28" fmla="*/ 0 w 37"/>
                  <a:gd name="T29" fmla="*/ 25 h 38"/>
                  <a:gd name="T30" fmla="*/ 0 w 37"/>
                  <a:gd name="T31" fmla="*/ 29 h 38"/>
                  <a:gd name="T32" fmla="*/ 0 w 37"/>
                  <a:gd name="T33" fmla="*/ 31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"/>
                  <a:gd name="T52" fmla="*/ 0 h 38"/>
                  <a:gd name="T53" fmla="*/ 37 w 37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</p:grpSp>
        <p:sp>
          <p:nvSpPr>
            <p:cNvPr id="1210" name="Прямоугольник 1209"/>
            <p:cNvSpPr/>
            <p:nvPr/>
          </p:nvSpPr>
          <p:spPr>
            <a:xfrm>
              <a:off x="7354088" y="633407"/>
              <a:ext cx="2831524" cy="20396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310" tIns="43155" rIns="86310" bIns="43155" anchor="ctr"/>
            <a:lstStyle/>
            <a:p>
              <a:pPr algn="ctr">
                <a:defRPr/>
              </a:pPr>
              <a:r>
                <a:rPr lang="ru-RU" sz="1132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Трехмерная модель участка</a:t>
              </a:r>
            </a:p>
          </p:txBody>
        </p:sp>
        <p:grpSp>
          <p:nvGrpSpPr>
            <p:cNvPr id="6" name="Группа 629"/>
            <p:cNvGrpSpPr>
              <a:grpSpLocks/>
            </p:cNvGrpSpPr>
            <p:nvPr/>
          </p:nvGrpSpPr>
          <p:grpSpPr bwMode="auto">
            <a:xfrm>
              <a:off x="5046306" y="4392961"/>
              <a:ext cx="249435" cy="202245"/>
              <a:chOff x="141729" y="3762517"/>
              <a:chExt cx="346579" cy="386261"/>
            </a:xfrm>
          </p:grpSpPr>
          <p:sp>
            <p:nvSpPr>
              <p:cNvPr id="742" name="Line 281"/>
              <p:cNvSpPr>
                <a:spLocks noChangeShapeType="1"/>
              </p:cNvSpPr>
              <p:nvPr/>
            </p:nvSpPr>
            <p:spPr bwMode="auto">
              <a:xfrm>
                <a:off x="203874" y="3847626"/>
                <a:ext cx="0" cy="30115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defTabSz="904876">
                  <a:buClr>
                    <a:srgbClr val="000000"/>
                  </a:buClr>
                  <a:buSzPct val="100000"/>
                  <a:defRPr/>
                </a:pPr>
                <a:endParaRPr lang="ru-RU" sz="566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  <p:sp>
            <p:nvSpPr>
              <p:cNvPr id="743" name="Freeform 285"/>
              <p:cNvSpPr>
                <a:spLocks/>
              </p:cNvSpPr>
              <p:nvPr/>
            </p:nvSpPr>
            <p:spPr bwMode="auto">
              <a:xfrm>
                <a:off x="196703" y="3795251"/>
                <a:ext cx="272484" cy="229138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pPr defTabSz="904876">
                  <a:defRPr/>
                </a:pPr>
                <a:endParaRPr lang="ru-RU" sz="566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  <p:sp>
            <p:nvSpPr>
              <p:cNvPr id="744" name="Text Box 286"/>
              <p:cNvSpPr txBox="1">
                <a:spLocks noChangeArrowheads="1"/>
              </p:cNvSpPr>
              <p:nvPr/>
            </p:nvSpPr>
            <p:spPr bwMode="auto">
              <a:xfrm>
                <a:off x="141729" y="3762517"/>
                <a:ext cx="346579" cy="2883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07544" tIns="53772" rIns="107544" bIns="53772">
                <a:spAutoFit/>
              </a:bodyPr>
              <a:lstStyle/>
              <a:p>
                <a:pPr algn="ctr" defTabSz="727364">
                  <a:defRPr/>
                </a:pPr>
                <a:endParaRPr lang="ru-RU" sz="284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cs typeface="Arial" charset="0"/>
                </a:endParaRPr>
              </a:p>
            </p:txBody>
          </p:sp>
        </p:grpSp>
        <p:pic>
          <p:nvPicPr>
            <p:cNvPr id="14347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863" t="40993" r="94373" b="53233"/>
            <a:stretch>
              <a:fillRect/>
            </a:stretch>
          </p:blipFill>
          <p:spPr bwMode="auto">
            <a:xfrm>
              <a:off x="7186373" y="5041366"/>
              <a:ext cx="210871" cy="221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05" name="Text Box 182"/>
            <p:cNvSpPr txBox="1">
              <a:spLocks noChangeArrowheads="1"/>
            </p:cNvSpPr>
            <p:nvPr/>
          </p:nvSpPr>
          <p:spPr bwMode="auto">
            <a:xfrm>
              <a:off x="3934817" y="3364595"/>
              <a:ext cx="721205" cy="20332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/>
          </p:spPr>
          <p:txBody>
            <a:bodyPr wrap="none" lIns="38186" tIns="19094" rIns="38186" bIns="19094">
              <a:spAutoFit/>
            </a:bodyPr>
            <a:lstStyle>
              <a:defPPr>
                <a:defRPr lang="ru-RU"/>
              </a:defPPr>
              <a:lvl1pPr algn="ctr">
                <a:spcBef>
                  <a:spcPct val="0"/>
                </a:spcBef>
                <a:defRPr sz="1200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tx1"/>
                  </a:solidFill>
                </a:defRPr>
              </a:lvl2pPr>
              <a:lvl3pPr>
                <a:defRPr>
                  <a:solidFill>
                    <a:schemeClr val="tx1"/>
                  </a:solidFill>
                </a:defRPr>
              </a:lvl3pPr>
              <a:lvl4pPr>
                <a:defRPr>
                  <a:solidFill>
                    <a:schemeClr val="tx1"/>
                  </a:solidFill>
                </a:defRPr>
              </a:lvl4pPr>
              <a:lvl5pPr>
                <a:defRPr>
                  <a:solidFill>
                    <a:schemeClr val="tx1"/>
                  </a:solidFill>
                </a:defRPr>
              </a:lvl5pPr>
              <a:lvl6pPr>
                <a:defRPr>
                  <a:solidFill>
                    <a:schemeClr val="tx1"/>
                  </a:solidFill>
                </a:defRPr>
              </a:lvl6pPr>
              <a:lvl7pPr>
                <a:defRPr>
                  <a:solidFill>
                    <a:schemeClr val="tx1"/>
                  </a:solidFill>
                </a:defRPr>
              </a:lvl7pPr>
              <a:lvl8pPr>
                <a:defRPr>
                  <a:solidFill>
                    <a:schemeClr val="tx1"/>
                  </a:solidFill>
                </a:defRPr>
              </a:lvl8pPr>
              <a:lvl9pPr>
                <a:defRPr>
                  <a:solidFill>
                    <a:schemeClr val="tx1"/>
                  </a:solidFill>
                </a:defRPr>
              </a:lvl9pPr>
            </a:lstStyle>
            <a:p>
              <a:pPr>
                <a:defRPr/>
              </a:pPr>
              <a:r>
                <a:rPr lang="ru-RU" altLang="ru-RU" sz="1132" dirty="0"/>
                <a:t>г. Бузулук</a:t>
              </a:r>
            </a:p>
          </p:txBody>
        </p:sp>
        <p:pic>
          <p:nvPicPr>
            <p:cNvPr id="14349" name="буз).wmv">
              <a:hlinkClick r:id="" action="ppaction://media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7444" y="856220"/>
              <a:ext cx="2822482" cy="203373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Группа 119"/>
            <p:cNvGrpSpPr>
              <a:grpSpLocks/>
            </p:cNvGrpSpPr>
            <p:nvPr/>
          </p:nvGrpSpPr>
          <p:grpSpPr bwMode="auto">
            <a:xfrm>
              <a:off x="5126341" y="4868092"/>
              <a:ext cx="177245" cy="141967"/>
              <a:chOff x="214313" y="8958263"/>
              <a:chExt cx="642937" cy="500062"/>
            </a:xfrm>
          </p:grpSpPr>
          <p:sp>
            <p:nvSpPr>
              <p:cNvPr id="14481" name="Прямоугольник 15"/>
              <p:cNvSpPr>
                <a:spLocks noChangeArrowheads="1"/>
              </p:cNvSpPr>
              <p:nvPr/>
            </p:nvSpPr>
            <p:spPr bwMode="auto">
              <a:xfrm>
                <a:off x="214313" y="9172575"/>
                <a:ext cx="642937" cy="285750"/>
              </a:xfrm>
              <a:prstGeom prst="rect">
                <a:avLst/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defTabSz="8001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8001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8001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8001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8001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8001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8001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8001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8001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565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482" name="Равнобедренный треугольник 16"/>
              <p:cNvSpPr>
                <a:spLocks noChangeArrowheads="1"/>
              </p:cNvSpPr>
              <p:nvPr/>
            </p:nvSpPr>
            <p:spPr bwMode="auto">
              <a:xfrm>
                <a:off x="214313" y="8958263"/>
                <a:ext cx="642937" cy="214312"/>
              </a:xfrm>
              <a:prstGeom prst="triangle">
                <a:avLst>
                  <a:gd name="adj" fmla="val 50000"/>
                </a:avLst>
              </a:prstGeom>
              <a:noFill/>
              <a:ln w="19050" algn="ctr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defTabSz="8001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 defTabSz="8001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 defTabSz="8001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 defTabSz="8001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 defTabSz="8001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defTabSz="8001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defTabSz="8001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defTabSz="8001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defTabSz="8001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565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8" name="Группа 21"/>
              <p:cNvGrpSpPr>
                <a:grpSpLocks/>
              </p:cNvGrpSpPr>
              <p:nvPr/>
            </p:nvGrpSpPr>
            <p:grpSpPr bwMode="auto">
              <a:xfrm>
                <a:off x="463631" y="9009063"/>
                <a:ext cx="142876" cy="142875"/>
                <a:chOff x="11544336" y="8944798"/>
                <a:chExt cx="142876" cy="142876"/>
              </a:xfrm>
            </p:grpSpPr>
            <p:cxnSp>
              <p:nvCxnSpPr>
                <p:cNvPr id="14484" name="Прямая соединительная линия 18"/>
                <p:cNvCxnSpPr>
                  <a:cxnSpLocks noChangeShapeType="1"/>
                </p:cNvCxnSpPr>
                <p:nvPr/>
              </p:nvCxnSpPr>
              <p:spPr bwMode="auto">
                <a:xfrm rot="5400000">
                  <a:off x="11544336" y="9015442"/>
                  <a:ext cx="142876" cy="1588"/>
                </a:xfrm>
                <a:prstGeom prst="line">
                  <a:avLst/>
                </a:prstGeom>
                <a:noFill/>
                <a:ln w="19050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4485" name="Прямая соединительная линия 20"/>
                <p:cNvCxnSpPr>
                  <a:cxnSpLocks noChangeShapeType="1"/>
                </p:cNvCxnSpPr>
                <p:nvPr/>
              </p:nvCxnSpPr>
              <p:spPr bwMode="auto">
                <a:xfrm>
                  <a:off x="11544336" y="9015442"/>
                  <a:ext cx="142876" cy="1588"/>
                </a:xfrm>
                <a:prstGeom prst="line">
                  <a:avLst/>
                </a:prstGeom>
                <a:noFill/>
                <a:ln w="19050" algn="ctr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grpSp>
          <p:nvGrpSpPr>
            <p:cNvPr id="9" name="Группа 375"/>
            <p:cNvGrpSpPr>
              <a:grpSpLocks/>
            </p:cNvGrpSpPr>
            <p:nvPr/>
          </p:nvGrpSpPr>
          <p:grpSpPr bwMode="auto">
            <a:xfrm>
              <a:off x="7411980" y="5196798"/>
              <a:ext cx="2811200" cy="2303538"/>
              <a:chOff x="6817461" y="4521317"/>
              <a:chExt cx="2811200" cy="2303538"/>
            </a:xfrm>
          </p:grpSpPr>
          <p:sp>
            <p:nvSpPr>
              <p:cNvPr id="377" name="CustomShape 88"/>
              <p:cNvSpPr/>
              <p:nvPr/>
            </p:nvSpPr>
            <p:spPr>
              <a:xfrm>
                <a:off x="7025274" y="5976454"/>
                <a:ext cx="1460488" cy="205673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grpSp>
            <p:nvGrpSpPr>
              <p:cNvPr id="10" name="Group 89"/>
              <p:cNvGrpSpPr>
                <a:grpSpLocks/>
              </p:cNvGrpSpPr>
              <p:nvPr/>
            </p:nvGrpSpPr>
            <p:grpSpPr bwMode="auto">
              <a:xfrm>
                <a:off x="6817461" y="4521317"/>
                <a:ext cx="2811200" cy="2303538"/>
                <a:chOff x="6849360" y="4542580"/>
                <a:chExt cx="2811200" cy="2303540"/>
              </a:xfrm>
            </p:grpSpPr>
            <p:grpSp>
              <p:nvGrpSpPr>
                <p:cNvPr id="11" name="Group 90"/>
                <p:cNvGrpSpPr>
                  <a:grpSpLocks/>
                </p:cNvGrpSpPr>
                <p:nvPr/>
              </p:nvGrpSpPr>
              <p:grpSpPr bwMode="auto">
                <a:xfrm>
                  <a:off x="6849360" y="4542580"/>
                  <a:ext cx="2811200" cy="2303540"/>
                  <a:chOff x="6849360" y="4542580"/>
                  <a:chExt cx="2811200" cy="2303540"/>
                </a:xfrm>
              </p:grpSpPr>
              <p:sp>
                <p:nvSpPr>
                  <p:cNvPr id="384" name="CustomShape 91"/>
                  <p:cNvSpPr/>
                  <p:nvPr/>
                </p:nvSpPr>
                <p:spPr>
                  <a:xfrm>
                    <a:off x="6886868" y="4571718"/>
                    <a:ext cx="2773692" cy="2274402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miter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385" name="CustomShape 92"/>
                  <p:cNvSpPr/>
                  <p:nvPr/>
                </p:nvSpPr>
                <p:spPr>
                  <a:xfrm>
                    <a:off x="7358216" y="4542580"/>
                    <a:ext cx="1723686" cy="240349"/>
                  </a:xfrm>
                  <a:prstGeom prst="rect">
                    <a:avLst/>
                  </a:prstGeom>
                  <a:noFill/>
                  <a:ln w="0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161070" tIns="80535" rIns="161070" bIns="80535"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ru-RU" sz="661" b="1" i="1" spc="-1" dirty="0">
                        <a:solidFill>
                          <a:srgbClr val="000000"/>
                        </a:solidFill>
                        <a:latin typeface="Times New Roman"/>
                      </a:rPr>
                      <a:t>Условные обозначения</a:t>
                    </a:r>
                    <a:endParaRPr lang="ru-RU" sz="661" spc="-1" dirty="0"/>
                  </a:p>
                </p:txBody>
              </p:sp>
              <p:sp>
                <p:nvSpPr>
                  <p:cNvPr id="386" name="CustomShape 93"/>
                  <p:cNvSpPr/>
                  <p:nvPr/>
                </p:nvSpPr>
                <p:spPr>
                  <a:xfrm>
                    <a:off x="7346174" y="6127978"/>
                    <a:ext cx="1727126" cy="279372"/>
                  </a:xfrm>
                  <a:prstGeom prst="rect">
                    <a:avLst/>
                  </a:prstGeom>
                  <a:noFill/>
                  <a:ln w="0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387" name="CustomShape 94"/>
                  <p:cNvSpPr/>
                  <p:nvPr/>
                </p:nvSpPr>
                <p:spPr>
                  <a:xfrm>
                    <a:off x="6849360" y="6606720"/>
                    <a:ext cx="986040" cy="165175"/>
                  </a:xfrm>
                  <a:prstGeom prst="rect">
                    <a:avLst/>
                  </a:prstGeom>
                  <a:solidFill>
                    <a:schemeClr val="bg1"/>
                  </a:solidFill>
                  <a:ln w="0">
                    <a:noFill/>
                  </a:ln>
                  <a:effectLst>
                    <a:softEdge rad="63360"/>
                  </a:effectLst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84953" tIns="42476" rIns="84953" bIns="42476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566" b="1" spc="-1" dirty="0">
                        <a:solidFill>
                          <a:srgbClr val="000000"/>
                        </a:solidFill>
                        <a:latin typeface="Times New Roman"/>
                      </a:rPr>
                      <a:t>ГО Красновишерск  </a:t>
                    </a:r>
                    <a:endParaRPr lang="ru-RU" sz="566" spc="-1" dirty="0"/>
                  </a:p>
                </p:txBody>
              </p:sp>
              <p:sp>
                <p:nvSpPr>
                  <p:cNvPr id="388" name="CustomShape 95"/>
                  <p:cNvSpPr/>
                  <p:nvPr/>
                </p:nvSpPr>
                <p:spPr>
                  <a:xfrm>
                    <a:off x="6953958" y="5982293"/>
                    <a:ext cx="565960" cy="162825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solidFill>
                      <a:schemeClr val="tx1"/>
                    </a:solidFill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/>
                </p:style>
                <p:txBody>
                  <a:bodyPr lIns="84953" tIns="42476" rIns="84953" bIns="42476" anchor="ctr"/>
                  <a:lstStyle/>
                  <a:p>
                    <a:pPr algn="ctr">
                      <a:defRPr/>
                    </a:pPr>
                    <a:r>
                      <a:rPr lang="ru-RU" sz="661" spc="-1">
                        <a:solidFill>
                          <a:srgbClr val="000000"/>
                        </a:solidFill>
                        <a:latin typeface="Times New Roman"/>
                      </a:rPr>
                      <a:t>321/20</a:t>
                    </a:r>
                    <a:endParaRPr lang="ru-RU" sz="661" spc="-1"/>
                  </a:p>
                </p:txBody>
              </p:sp>
              <p:sp>
                <p:nvSpPr>
                  <p:cNvPr id="389" name="CustomShape 96"/>
                  <p:cNvSpPr/>
                  <p:nvPr/>
                </p:nvSpPr>
                <p:spPr>
                  <a:xfrm>
                    <a:off x="7523359" y="6554750"/>
                    <a:ext cx="1966241" cy="252590"/>
                  </a:xfrm>
                  <a:prstGeom prst="rect">
                    <a:avLst/>
                  </a:prstGeom>
                  <a:noFill/>
                  <a:ln w="0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161070" tIns="80535" rIns="161070" bIns="80535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661" spc="-1" dirty="0">
                        <a:solidFill>
                          <a:srgbClr val="000000"/>
                        </a:solidFill>
                        <a:latin typeface="Times New Roman"/>
                      </a:rPr>
                      <a:t>- муниципальное образование</a:t>
                    </a:r>
                    <a:endParaRPr lang="ru-RU" sz="661" spc="-1" dirty="0"/>
                  </a:p>
                </p:txBody>
              </p:sp>
              <p:sp>
                <p:nvSpPr>
                  <p:cNvPr id="390" name="CustomShape 97"/>
                  <p:cNvSpPr/>
                  <p:nvPr/>
                </p:nvSpPr>
                <p:spPr>
                  <a:xfrm>
                    <a:off x="7418425" y="5738913"/>
                    <a:ext cx="2035050" cy="252590"/>
                  </a:xfrm>
                  <a:prstGeom prst="rect">
                    <a:avLst/>
                  </a:prstGeom>
                  <a:noFill/>
                  <a:ln w="0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161070" tIns="80535" rIns="161070" bIns="80535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661" spc="-1">
                        <a:solidFill>
                          <a:srgbClr val="000000"/>
                        </a:solidFill>
                        <a:latin typeface="Times New Roman"/>
                      </a:rPr>
                      <a:t> - линии электропередач 110 кВт</a:t>
                    </a:r>
                    <a:endParaRPr lang="ru-RU" sz="661" spc="-1"/>
                  </a:p>
                </p:txBody>
              </p:sp>
              <p:sp>
                <p:nvSpPr>
                  <p:cNvPr id="391" name="CustomShape 98"/>
                  <p:cNvSpPr/>
                  <p:nvPr/>
                </p:nvSpPr>
                <p:spPr>
                  <a:xfrm>
                    <a:off x="7452830" y="5961725"/>
                    <a:ext cx="2036770" cy="252590"/>
                  </a:xfrm>
                  <a:prstGeom prst="rect">
                    <a:avLst/>
                  </a:prstGeom>
                  <a:noFill/>
                  <a:ln w="0"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  <p:txBody>
                  <a:bodyPr lIns="161070" tIns="80535" rIns="161070" bIns="80535">
                    <a:spAutoFit/>
                  </a:bodyPr>
                  <a:lstStyle/>
                  <a:p>
                    <a:pPr>
                      <a:defRPr/>
                    </a:pPr>
                    <a:r>
                      <a:rPr lang="ru-RU" sz="661" spc="-1">
                        <a:solidFill>
                          <a:srgbClr val="000000"/>
                        </a:solidFill>
                        <a:latin typeface="Times New Roman"/>
                      </a:rPr>
                      <a:t>- протяженность ЛЭП/ТП (шт.)</a:t>
                    </a:r>
                    <a:endParaRPr lang="ru-RU" sz="661" spc="-1"/>
                  </a:p>
                </p:txBody>
              </p:sp>
            </p:grpSp>
            <p:sp>
              <p:nvSpPr>
                <p:cNvPr id="380" name="CustomShape 99"/>
                <p:cNvSpPr/>
                <p:nvPr/>
              </p:nvSpPr>
              <p:spPr>
                <a:xfrm>
                  <a:off x="7115662" y="6427918"/>
                  <a:ext cx="245995" cy="15768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>
                  <a:solidFill>
                    <a:schemeClr val="tx1"/>
                  </a:solidFill>
                  <a:round/>
                </a:ln>
                <a:effectLst>
                  <a:outerShdw blurRad="50800" dist="37674" dir="2700000" algn="tl" rotWithShape="0">
                    <a:srgbClr val="000000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0" tIns="0" rIns="0" bIns="0" anchor="ctr"/>
                <a:lstStyle/>
                <a:p>
                  <a:pPr algn="ctr">
                    <a:defRPr/>
                  </a:pPr>
                  <a:r>
                    <a:rPr lang="ru-RU" sz="661" b="1" spc="-1">
                      <a:solidFill>
                        <a:srgbClr val="000000"/>
                      </a:solidFill>
                      <a:latin typeface="Times New Roman"/>
                    </a:rPr>
                    <a:t>60%</a:t>
                  </a:r>
                  <a:endParaRPr lang="ru-RU" sz="661" spc="-1"/>
                </a:p>
              </p:txBody>
            </p:sp>
            <p:sp>
              <p:nvSpPr>
                <p:cNvPr id="381" name="CustomShape 100"/>
                <p:cNvSpPr/>
                <p:nvPr/>
              </p:nvSpPr>
              <p:spPr>
                <a:xfrm>
                  <a:off x="7371978" y="6403923"/>
                  <a:ext cx="1787335" cy="194882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00924" tIns="50631" rIns="100924" bIns="50631">
                  <a:spAutoFit/>
                </a:bodyPr>
                <a:lstStyle/>
                <a:p>
                  <a:pPr>
                    <a:defRPr/>
                  </a:pPr>
                  <a:r>
                    <a:rPr lang="ru-RU" sz="661" spc="-1" dirty="0">
                      <a:solidFill>
                        <a:srgbClr val="000000"/>
                      </a:solidFill>
                      <a:latin typeface="Times New Roman"/>
                    </a:rPr>
                    <a:t> - износ электроэнергетических систем </a:t>
                  </a:r>
                  <a:endParaRPr lang="ru-RU" sz="661" spc="-1" dirty="0"/>
                </a:p>
              </p:txBody>
            </p:sp>
            <p:sp>
              <p:nvSpPr>
                <p:cNvPr id="382" name="CustomShape 101"/>
                <p:cNvSpPr/>
                <p:nvPr/>
              </p:nvSpPr>
              <p:spPr>
                <a:xfrm>
                  <a:off x="6953958" y="6239384"/>
                  <a:ext cx="574562" cy="138830"/>
                </a:xfrm>
                <a:prstGeom prst="rect">
                  <a:avLst/>
                </a:prstGeom>
                <a:solidFill>
                  <a:srgbClr val="92D050"/>
                </a:solidFill>
                <a:ln w="12700">
                  <a:solidFill>
                    <a:srgbClr val="000000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ru-RU" sz="661" spc="-1">
                      <a:solidFill>
                        <a:srgbClr val="000000"/>
                      </a:solidFill>
                    </a:rPr>
                    <a:t>19/330</a:t>
                  </a:r>
                  <a:endParaRPr lang="ru-RU" sz="661" spc="-1"/>
                </a:p>
              </p:txBody>
            </p:sp>
            <p:sp>
              <p:nvSpPr>
                <p:cNvPr id="383" name="CustomShape 102"/>
                <p:cNvSpPr/>
                <p:nvPr/>
              </p:nvSpPr>
              <p:spPr>
                <a:xfrm>
                  <a:off x="7466592" y="6181110"/>
                  <a:ext cx="1439845" cy="252590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61070" tIns="80535" rIns="161070" bIns="80535">
                  <a:spAutoFit/>
                </a:bodyPr>
                <a:lstStyle/>
                <a:p>
                  <a:pPr>
                    <a:defRPr/>
                  </a:pPr>
                  <a:r>
                    <a:rPr lang="ru-RU" sz="661" spc="-1">
                      <a:solidFill>
                        <a:srgbClr val="000000"/>
                      </a:solidFill>
                      <a:latin typeface="Times New Roman"/>
                    </a:rPr>
                    <a:t>- кол-во домов /населения</a:t>
                  </a:r>
                  <a:endParaRPr lang="ru-RU" sz="661" spc="-1"/>
                </a:p>
              </p:txBody>
            </p:sp>
          </p:grpSp>
          <p:sp>
            <p:nvSpPr>
              <p:cNvPr id="392" name="CustomShape 103"/>
              <p:cNvSpPr/>
              <p:nvPr/>
            </p:nvSpPr>
            <p:spPr>
              <a:xfrm>
                <a:off x="7369323" y="4704710"/>
                <a:ext cx="1506935" cy="184389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729" tIns="45194" rIns="90729" bIns="45194">
                <a:spAutoFit/>
              </a:bodyPr>
              <a:lstStyle/>
              <a:p>
                <a:pPr>
                  <a:defRPr/>
                </a:pPr>
                <a:r>
                  <a:rPr lang="ru-RU" sz="661" spc="-1">
                    <a:solidFill>
                      <a:srgbClr val="000000"/>
                    </a:solidFill>
                    <a:latin typeface="Times New Roman"/>
                  </a:rPr>
                  <a:t>- количество осадков, мм</a:t>
                </a:r>
                <a:endParaRPr lang="ru-RU" sz="661" spc="-1"/>
              </a:p>
            </p:txBody>
          </p:sp>
          <p:sp>
            <p:nvSpPr>
              <p:cNvPr id="393" name="CustomShape 104"/>
              <p:cNvSpPr/>
              <p:nvPr/>
            </p:nvSpPr>
            <p:spPr>
              <a:xfrm>
                <a:off x="6988821" y="4735427"/>
                <a:ext cx="383400" cy="173319"/>
              </a:xfrm>
              <a:prstGeom prst="rect">
                <a:avLst/>
              </a:prstGeom>
              <a:solidFill>
                <a:srgbClr val="376092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4904" tIns="32282" rIns="64904" bIns="32282">
                <a:spAutoFit/>
              </a:bodyPr>
              <a:lstStyle/>
              <a:p>
                <a:pPr algn="ctr">
                  <a:defRPr/>
                </a:pPr>
                <a:r>
                  <a:rPr lang="ru-RU" sz="755" b="1" spc="-1">
                    <a:solidFill>
                      <a:srgbClr val="000000"/>
                    </a:solidFill>
                  </a:rPr>
                  <a:t>20</a:t>
                </a:r>
                <a:endParaRPr lang="ru-RU" sz="755" spc="-1"/>
              </a:p>
            </p:txBody>
          </p:sp>
          <p:sp>
            <p:nvSpPr>
              <p:cNvPr id="394" name="CustomShape 105"/>
              <p:cNvSpPr/>
              <p:nvPr/>
            </p:nvSpPr>
            <p:spPr>
              <a:xfrm>
                <a:off x="7000341" y="4941706"/>
                <a:ext cx="371880" cy="173319"/>
              </a:xfrm>
              <a:prstGeom prst="rect">
                <a:avLst/>
              </a:prstGeom>
              <a:solidFill>
                <a:srgbClr val="FF9900"/>
              </a:solidFill>
              <a:ln w="0">
                <a:noFill/>
              </a:ln>
              <a:effectLst>
                <a:softEdge rad="63360"/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64904" tIns="32282" rIns="64904" bIns="32282">
                <a:spAutoFit/>
              </a:bodyPr>
              <a:lstStyle/>
              <a:p>
                <a:pPr algn="ctr">
                  <a:defRPr/>
                </a:pPr>
                <a:r>
                  <a:rPr lang="ru-RU" sz="755" b="1" spc="-1">
                    <a:solidFill>
                      <a:srgbClr val="000000"/>
                    </a:solidFill>
                  </a:rPr>
                  <a:t>3</a:t>
                </a:r>
                <a:endParaRPr lang="ru-RU" sz="755" spc="-1"/>
              </a:p>
            </p:txBody>
          </p:sp>
          <p:sp>
            <p:nvSpPr>
              <p:cNvPr id="395" name="CustomShape 106"/>
              <p:cNvSpPr/>
              <p:nvPr/>
            </p:nvSpPr>
            <p:spPr>
              <a:xfrm>
                <a:off x="7369323" y="4929236"/>
                <a:ext cx="1018385" cy="184389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729" tIns="45194" rIns="90729" bIns="45194">
                <a:spAutoFit/>
              </a:bodyPr>
              <a:lstStyle/>
              <a:p>
                <a:pPr>
                  <a:defRPr/>
                </a:pPr>
                <a:r>
                  <a:rPr lang="ru-RU" sz="661" spc="-1">
                    <a:solidFill>
                      <a:srgbClr val="000000"/>
                    </a:solidFill>
                    <a:latin typeface="Times New Roman"/>
                  </a:rPr>
                  <a:t>- порывы ветра, м/с</a:t>
                </a:r>
                <a:endParaRPr lang="ru-RU" sz="661" spc="-1"/>
              </a:p>
            </p:txBody>
          </p:sp>
          <p:grpSp>
            <p:nvGrpSpPr>
              <p:cNvPr id="12" name="Group 107"/>
              <p:cNvGrpSpPr>
                <a:grpSpLocks/>
              </p:cNvGrpSpPr>
              <p:nvPr/>
            </p:nvGrpSpPr>
            <p:grpSpPr bwMode="auto">
              <a:xfrm>
                <a:off x="7109061" y="5216375"/>
                <a:ext cx="154800" cy="201600"/>
                <a:chOff x="7140960" y="5237640"/>
                <a:chExt cx="154800" cy="201600"/>
              </a:xfrm>
            </p:grpSpPr>
            <p:sp>
              <p:nvSpPr>
                <p:cNvPr id="397" name="Line 108"/>
                <p:cNvSpPr/>
                <p:nvPr/>
              </p:nvSpPr>
              <p:spPr>
                <a:xfrm>
                  <a:off x="7168989" y="5283006"/>
                  <a:ext cx="0" cy="15597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398" name="CustomShape 109"/>
                <p:cNvSpPr/>
                <p:nvPr/>
              </p:nvSpPr>
              <p:spPr>
                <a:xfrm>
                  <a:off x="7165548" y="5255583"/>
                  <a:ext cx="122138" cy="1182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" h="159">
                      <a:moveTo>
                        <a:pt x="0" y="0"/>
                      </a:moveTo>
                      <a:lnTo>
                        <a:pt x="0" y="159"/>
                      </a:lnTo>
                      <a:lnTo>
                        <a:pt x="291" y="114"/>
                      </a:lnTo>
                      <a:lnTo>
                        <a:pt x="291" y="3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399" name="CustomShape 110"/>
                <p:cNvSpPr/>
                <p:nvPr/>
              </p:nvSpPr>
              <p:spPr>
                <a:xfrm>
                  <a:off x="7141465" y="5238443"/>
                  <a:ext cx="154822" cy="1593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</p:grpSp>
          <p:sp>
            <p:nvSpPr>
              <p:cNvPr id="400" name="CustomShape 111"/>
              <p:cNvSpPr/>
              <p:nvPr/>
            </p:nvSpPr>
            <p:spPr>
              <a:xfrm>
                <a:off x="7329757" y="5152048"/>
                <a:ext cx="1716805" cy="184389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729" tIns="45194" rIns="90729" bIns="45194">
                <a:spAutoFit/>
              </a:bodyPr>
              <a:lstStyle/>
              <a:p>
                <a:pPr>
                  <a:defRPr/>
                </a:pPr>
                <a:r>
                  <a:rPr lang="ru-RU" sz="661" spc="-1">
                    <a:solidFill>
                      <a:srgbClr val="000000"/>
                    </a:solidFill>
                    <a:latin typeface="Times New Roman"/>
                  </a:rPr>
                  <a:t> - пожарно-спасательные формирования</a:t>
                </a:r>
                <a:endParaRPr lang="ru-RU" sz="661" spc="-1"/>
              </a:p>
            </p:txBody>
          </p:sp>
          <p:grpSp>
            <p:nvGrpSpPr>
              <p:cNvPr id="13" name="Group 112"/>
              <p:cNvGrpSpPr>
                <a:grpSpLocks/>
              </p:cNvGrpSpPr>
              <p:nvPr/>
            </p:nvGrpSpPr>
            <p:grpSpPr bwMode="auto">
              <a:xfrm>
                <a:off x="7097901" y="5450735"/>
                <a:ext cx="139680" cy="147960"/>
                <a:chOff x="7129800" y="5472000"/>
                <a:chExt cx="139680" cy="147960"/>
              </a:xfrm>
            </p:grpSpPr>
            <p:sp>
              <p:nvSpPr>
                <p:cNvPr id="402" name="CustomShape 113"/>
                <p:cNvSpPr/>
                <p:nvPr/>
              </p:nvSpPr>
              <p:spPr>
                <a:xfrm>
                  <a:off x="7129424" y="5605226"/>
                  <a:ext cx="8601" cy="15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" h="135">
                      <a:moveTo>
                        <a:pt x="0" y="135"/>
                      </a:moveTo>
                      <a:lnTo>
                        <a:pt x="0" y="92"/>
                      </a:lnTo>
                      <a:lnTo>
                        <a:pt x="46" y="92"/>
                      </a:lnTo>
                      <a:lnTo>
                        <a:pt x="46" y="47"/>
                      </a:lnTo>
                      <a:lnTo>
                        <a:pt x="92" y="47"/>
                      </a:lnTo>
                      <a:lnTo>
                        <a:pt x="92" y="0"/>
                      </a:lnTo>
                      <a:lnTo>
                        <a:pt x="139" y="0"/>
                      </a:lnTo>
                      <a:lnTo>
                        <a:pt x="139" y="135"/>
                      </a:lnTo>
                      <a:lnTo>
                        <a:pt x="0" y="135"/>
                      </a:lnTo>
                      <a:close/>
                    </a:path>
                  </a:pathLst>
                </a:cu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03" name="CustomShape 114"/>
                <p:cNvSpPr/>
                <p:nvPr/>
              </p:nvSpPr>
              <p:spPr>
                <a:xfrm>
                  <a:off x="7138025" y="5478395"/>
                  <a:ext cx="129019" cy="1422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" h="1278">
                      <a:moveTo>
                        <a:pt x="0" y="1278"/>
                      </a:moveTo>
                      <a:lnTo>
                        <a:pt x="0" y="103"/>
                      </a:lnTo>
                      <a:lnTo>
                        <a:pt x="753" y="103"/>
                      </a:lnTo>
                      <a:lnTo>
                        <a:pt x="754" y="93"/>
                      </a:lnTo>
                      <a:lnTo>
                        <a:pt x="757" y="82"/>
                      </a:lnTo>
                      <a:lnTo>
                        <a:pt x="763" y="72"/>
                      </a:lnTo>
                      <a:lnTo>
                        <a:pt x="769" y="63"/>
                      </a:lnTo>
                      <a:lnTo>
                        <a:pt x="779" y="55"/>
                      </a:lnTo>
                      <a:lnTo>
                        <a:pt x="790" y="46"/>
                      </a:lnTo>
                      <a:lnTo>
                        <a:pt x="803" y="38"/>
                      </a:lnTo>
                      <a:lnTo>
                        <a:pt x="817" y="30"/>
                      </a:lnTo>
                      <a:lnTo>
                        <a:pt x="833" y="24"/>
                      </a:lnTo>
                      <a:lnTo>
                        <a:pt x="849" y="18"/>
                      </a:lnTo>
                      <a:lnTo>
                        <a:pt x="867" y="13"/>
                      </a:lnTo>
                      <a:lnTo>
                        <a:pt x="887" y="8"/>
                      </a:lnTo>
                      <a:lnTo>
                        <a:pt x="907" y="5"/>
                      </a:lnTo>
                      <a:lnTo>
                        <a:pt x="928" y="3"/>
                      </a:lnTo>
                      <a:lnTo>
                        <a:pt x="950" y="0"/>
                      </a:lnTo>
                      <a:lnTo>
                        <a:pt x="972" y="0"/>
                      </a:lnTo>
                      <a:lnTo>
                        <a:pt x="995" y="0"/>
                      </a:lnTo>
                      <a:lnTo>
                        <a:pt x="1017" y="3"/>
                      </a:lnTo>
                      <a:lnTo>
                        <a:pt x="1038" y="5"/>
                      </a:lnTo>
                      <a:lnTo>
                        <a:pt x="1059" y="8"/>
                      </a:lnTo>
                      <a:lnTo>
                        <a:pt x="1078" y="13"/>
                      </a:lnTo>
                      <a:lnTo>
                        <a:pt x="1096" y="18"/>
                      </a:lnTo>
                      <a:lnTo>
                        <a:pt x="1113" y="24"/>
                      </a:lnTo>
                      <a:lnTo>
                        <a:pt x="1129" y="30"/>
                      </a:lnTo>
                      <a:lnTo>
                        <a:pt x="1143" y="38"/>
                      </a:lnTo>
                      <a:lnTo>
                        <a:pt x="1155" y="46"/>
                      </a:lnTo>
                      <a:lnTo>
                        <a:pt x="1167" y="55"/>
                      </a:lnTo>
                      <a:lnTo>
                        <a:pt x="1175" y="63"/>
                      </a:lnTo>
                      <a:lnTo>
                        <a:pt x="1183" y="72"/>
                      </a:lnTo>
                      <a:lnTo>
                        <a:pt x="1189" y="82"/>
                      </a:lnTo>
                      <a:lnTo>
                        <a:pt x="1192" y="93"/>
                      </a:lnTo>
                      <a:lnTo>
                        <a:pt x="1193" y="103"/>
                      </a:lnTo>
                      <a:lnTo>
                        <a:pt x="1946" y="103"/>
                      </a:lnTo>
                      <a:lnTo>
                        <a:pt x="1946" y="1277"/>
                      </a:lnTo>
                      <a:lnTo>
                        <a:pt x="0" y="1278"/>
                      </a:lnTo>
                      <a:close/>
                    </a:path>
                  </a:pathLst>
                </a:custGeom>
                <a:solidFill>
                  <a:srgbClr val="B23333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04" name="CustomShape 115"/>
                <p:cNvSpPr/>
                <p:nvPr/>
              </p:nvSpPr>
              <p:spPr>
                <a:xfrm>
                  <a:off x="7220597" y="5545239"/>
                  <a:ext cx="8602" cy="5141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05" name="CustomShape 116"/>
                <p:cNvSpPr/>
                <p:nvPr/>
              </p:nvSpPr>
              <p:spPr>
                <a:xfrm>
                  <a:off x="7217156" y="5552095"/>
                  <a:ext cx="6881" cy="5141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06" name="CustomShape 117"/>
                <p:cNvSpPr/>
                <p:nvPr/>
              </p:nvSpPr>
              <p:spPr>
                <a:xfrm>
                  <a:off x="7244680" y="5538383"/>
                  <a:ext cx="6881" cy="5141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07" name="CustomShape 118"/>
                <p:cNvSpPr/>
                <p:nvPr/>
              </p:nvSpPr>
              <p:spPr>
                <a:xfrm>
                  <a:off x="7239520" y="5545239"/>
                  <a:ext cx="8601" cy="5141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08" name="CustomShape 119"/>
                <p:cNvSpPr/>
                <p:nvPr/>
              </p:nvSpPr>
              <p:spPr>
                <a:xfrm>
                  <a:off x="7239520" y="5533241"/>
                  <a:ext cx="8601" cy="3428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09" name="CustomShape 120"/>
                <p:cNvSpPr/>
                <p:nvPr/>
              </p:nvSpPr>
              <p:spPr>
                <a:xfrm>
                  <a:off x="7138025" y="5543524"/>
                  <a:ext cx="8602" cy="5142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10" name="CustomShape 121"/>
                <p:cNvSpPr/>
                <p:nvPr/>
              </p:nvSpPr>
              <p:spPr>
                <a:xfrm>
                  <a:off x="7138025" y="5538383"/>
                  <a:ext cx="3441" cy="3428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11" name="CustomShape 122"/>
                <p:cNvSpPr/>
                <p:nvPr/>
              </p:nvSpPr>
              <p:spPr>
                <a:xfrm>
                  <a:off x="7138025" y="5550380"/>
                  <a:ext cx="3441" cy="5142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12" name="CustomShape 123"/>
                <p:cNvSpPr/>
                <p:nvPr/>
              </p:nvSpPr>
              <p:spPr>
                <a:xfrm>
                  <a:off x="7172430" y="5543524"/>
                  <a:ext cx="6881" cy="5142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13" name="CustomShape 124"/>
                <p:cNvSpPr/>
                <p:nvPr/>
              </p:nvSpPr>
              <p:spPr>
                <a:xfrm>
                  <a:off x="7168989" y="5550380"/>
                  <a:ext cx="6881" cy="5142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14" name="CustomShape 125"/>
                <p:cNvSpPr/>
                <p:nvPr/>
              </p:nvSpPr>
              <p:spPr>
                <a:xfrm>
                  <a:off x="7138025" y="5591515"/>
                  <a:ext cx="8602" cy="5142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15" name="CustomShape 126"/>
                <p:cNvSpPr/>
                <p:nvPr/>
              </p:nvSpPr>
              <p:spPr>
                <a:xfrm>
                  <a:off x="7138025" y="5586373"/>
                  <a:ext cx="3441" cy="3428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16" name="CustomShape 127"/>
                <p:cNvSpPr/>
                <p:nvPr/>
              </p:nvSpPr>
              <p:spPr>
                <a:xfrm>
                  <a:off x="7138025" y="5598370"/>
                  <a:ext cx="3441" cy="5142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17" name="CustomShape 128"/>
                <p:cNvSpPr/>
                <p:nvPr/>
              </p:nvSpPr>
              <p:spPr>
                <a:xfrm>
                  <a:off x="7172430" y="5591515"/>
                  <a:ext cx="6881" cy="5142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18" name="CustomShape 129"/>
                <p:cNvSpPr/>
                <p:nvPr/>
              </p:nvSpPr>
              <p:spPr>
                <a:xfrm>
                  <a:off x="7168989" y="5598370"/>
                  <a:ext cx="6881" cy="5142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19" name="CustomShape 130"/>
                <p:cNvSpPr/>
                <p:nvPr/>
              </p:nvSpPr>
              <p:spPr>
                <a:xfrm>
                  <a:off x="7187912" y="5543524"/>
                  <a:ext cx="29244" cy="119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102">
                      <a:moveTo>
                        <a:pt x="440" y="102"/>
                      </a:moveTo>
                      <a:lnTo>
                        <a:pt x="439" y="92"/>
                      </a:lnTo>
                      <a:lnTo>
                        <a:pt x="436" y="82"/>
                      </a:lnTo>
                      <a:lnTo>
                        <a:pt x="430" y="72"/>
                      </a:lnTo>
                      <a:lnTo>
                        <a:pt x="422" y="64"/>
                      </a:lnTo>
                      <a:lnTo>
                        <a:pt x="414" y="55"/>
                      </a:lnTo>
                      <a:lnTo>
                        <a:pt x="402" y="46"/>
                      </a:lnTo>
                      <a:lnTo>
                        <a:pt x="390" y="38"/>
                      </a:lnTo>
                      <a:lnTo>
                        <a:pt x="376" y="30"/>
                      </a:lnTo>
                      <a:lnTo>
                        <a:pt x="360" y="24"/>
                      </a:lnTo>
                      <a:lnTo>
                        <a:pt x="343" y="18"/>
                      </a:lnTo>
                      <a:lnTo>
                        <a:pt x="325" y="13"/>
                      </a:lnTo>
                      <a:lnTo>
                        <a:pt x="306" y="8"/>
                      </a:lnTo>
                      <a:lnTo>
                        <a:pt x="285" y="5"/>
                      </a:lnTo>
                      <a:lnTo>
                        <a:pt x="264" y="3"/>
                      </a:lnTo>
                      <a:lnTo>
                        <a:pt x="242" y="0"/>
                      </a:lnTo>
                      <a:lnTo>
                        <a:pt x="219" y="0"/>
                      </a:lnTo>
                      <a:lnTo>
                        <a:pt x="197" y="0"/>
                      </a:lnTo>
                      <a:lnTo>
                        <a:pt x="175" y="3"/>
                      </a:lnTo>
                      <a:lnTo>
                        <a:pt x="154" y="5"/>
                      </a:lnTo>
                      <a:lnTo>
                        <a:pt x="134" y="8"/>
                      </a:lnTo>
                      <a:lnTo>
                        <a:pt x="114" y="13"/>
                      </a:lnTo>
                      <a:lnTo>
                        <a:pt x="96" y="18"/>
                      </a:lnTo>
                      <a:lnTo>
                        <a:pt x="80" y="24"/>
                      </a:lnTo>
                      <a:lnTo>
                        <a:pt x="64" y="30"/>
                      </a:lnTo>
                      <a:lnTo>
                        <a:pt x="50" y="38"/>
                      </a:lnTo>
                      <a:lnTo>
                        <a:pt x="37" y="46"/>
                      </a:lnTo>
                      <a:lnTo>
                        <a:pt x="26" y="55"/>
                      </a:lnTo>
                      <a:lnTo>
                        <a:pt x="16" y="64"/>
                      </a:lnTo>
                      <a:lnTo>
                        <a:pt x="10" y="72"/>
                      </a:lnTo>
                      <a:lnTo>
                        <a:pt x="4" y="82"/>
                      </a:lnTo>
                      <a:lnTo>
                        <a:pt x="1" y="92"/>
                      </a:lnTo>
                      <a:lnTo>
                        <a:pt x="0" y="102"/>
                      </a:lnTo>
                      <a:lnTo>
                        <a:pt x="440" y="102"/>
                      </a:lnTo>
                      <a:close/>
                    </a:path>
                  </a:pathLst>
                </a:cu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20" name="CustomShape 131"/>
                <p:cNvSpPr/>
                <p:nvPr/>
              </p:nvSpPr>
              <p:spPr>
                <a:xfrm>
                  <a:off x="7141465" y="5471539"/>
                  <a:ext cx="122138" cy="188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7" h="168">
                      <a:moveTo>
                        <a:pt x="923" y="65"/>
                      </a:moveTo>
                      <a:lnTo>
                        <a:pt x="901" y="65"/>
                      </a:lnTo>
                      <a:lnTo>
                        <a:pt x="879" y="68"/>
                      </a:lnTo>
                      <a:lnTo>
                        <a:pt x="858" y="70"/>
                      </a:lnTo>
                      <a:lnTo>
                        <a:pt x="838" y="73"/>
                      </a:lnTo>
                      <a:lnTo>
                        <a:pt x="818" y="78"/>
                      </a:lnTo>
                      <a:lnTo>
                        <a:pt x="800" y="83"/>
                      </a:lnTo>
                      <a:lnTo>
                        <a:pt x="784" y="89"/>
                      </a:lnTo>
                      <a:lnTo>
                        <a:pt x="768" y="95"/>
                      </a:lnTo>
                      <a:lnTo>
                        <a:pt x="754" y="103"/>
                      </a:lnTo>
                      <a:lnTo>
                        <a:pt x="741" y="111"/>
                      </a:lnTo>
                      <a:lnTo>
                        <a:pt x="730" y="120"/>
                      </a:lnTo>
                      <a:lnTo>
                        <a:pt x="720" y="128"/>
                      </a:lnTo>
                      <a:lnTo>
                        <a:pt x="714" y="137"/>
                      </a:lnTo>
                      <a:lnTo>
                        <a:pt x="708" y="147"/>
                      </a:lnTo>
                      <a:lnTo>
                        <a:pt x="705" y="158"/>
                      </a:lnTo>
                      <a:lnTo>
                        <a:pt x="704" y="168"/>
                      </a:lnTo>
                      <a:lnTo>
                        <a:pt x="0" y="168"/>
                      </a:lnTo>
                      <a:lnTo>
                        <a:pt x="0" y="116"/>
                      </a:lnTo>
                      <a:lnTo>
                        <a:pt x="7" y="116"/>
                      </a:lnTo>
                      <a:lnTo>
                        <a:pt x="27" y="116"/>
                      </a:lnTo>
                      <a:lnTo>
                        <a:pt x="57" y="116"/>
                      </a:lnTo>
                      <a:lnTo>
                        <a:pt x="97" y="116"/>
                      </a:lnTo>
                      <a:lnTo>
                        <a:pt x="145" y="116"/>
                      </a:lnTo>
                      <a:lnTo>
                        <a:pt x="197" y="116"/>
                      </a:lnTo>
                      <a:lnTo>
                        <a:pt x="254" y="116"/>
                      </a:lnTo>
                      <a:lnTo>
                        <a:pt x="313" y="116"/>
                      </a:lnTo>
                      <a:lnTo>
                        <a:pt x="373" y="116"/>
                      </a:lnTo>
                      <a:lnTo>
                        <a:pt x="431" y="116"/>
                      </a:lnTo>
                      <a:lnTo>
                        <a:pt x="486" y="116"/>
                      </a:lnTo>
                      <a:lnTo>
                        <a:pt x="537" y="116"/>
                      </a:lnTo>
                      <a:lnTo>
                        <a:pt x="582" y="116"/>
                      </a:lnTo>
                      <a:lnTo>
                        <a:pt x="617" y="116"/>
                      </a:lnTo>
                      <a:lnTo>
                        <a:pt x="644" y="116"/>
                      </a:lnTo>
                      <a:lnTo>
                        <a:pt x="658" y="116"/>
                      </a:lnTo>
                      <a:lnTo>
                        <a:pt x="666" y="105"/>
                      </a:lnTo>
                      <a:lnTo>
                        <a:pt x="675" y="94"/>
                      </a:lnTo>
                      <a:lnTo>
                        <a:pt x="686" y="83"/>
                      </a:lnTo>
                      <a:lnTo>
                        <a:pt x="698" y="72"/>
                      </a:lnTo>
                      <a:lnTo>
                        <a:pt x="713" y="62"/>
                      </a:lnTo>
                      <a:lnTo>
                        <a:pt x="727" y="53"/>
                      </a:lnTo>
                      <a:lnTo>
                        <a:pt x="744" y="43"/>
                      </a:lnTo>
                      <a:lnTo>
                        <a:pt x="760" y="35"/>
                      </a:lnTo>
                      <a:lnTo>
                        <a:pt x="778" y="28"/>
                      </a:lnTo>
                      <a:lnTo>
                        <a:pt x="797" y="21"/>
                      </a:lnTo>
                      <a:lnTo>
                        <a:pt x="817" y="14"/>
                      </a:lnTo>
                      <a:lnTo>
                        <a:pt x="838" y="10"/>
                      </a:lnTo>
                      <a:lnTo>
                        <a:pt x="858" y="6"/>
                      </a:lnTo>
                      <a:lnTo>
                        <a:pt x="880" y="2"/>
                      </a:lnTo>
                      <a:lnTo>
                        <a:pt x="901" y="1"/>
                      </a:lnTo>
                      <a:lnTo>
                        <a:pt x="923" y="0"/>
                      </a:lnTo>
                      <a:lnTo>
                        <a:pt x="946" y="1"/>
                      </a:lnTo>
                      <a:lnTo>
                        <a:pt x="968" y="2"/>
                      </a:lnTo>
                      <a:lnTo>
                        <a:pt x="989" y="6"/>
                      </a:lnTo>
                      <a:lnTo>
                        <a:pt x="1010" y="10"/>
                      </a:lnTo>
                      <a:lnTo>
                        <a:pt x="1030" y="14"/>
                      </a:lnTo>
                      <a:lnTo>
                        <a:pt x="1050" y="21"/>
                      </a:lnTo>
                      <a:lnTo>
                        <a:pt x="1069" y="28"/>
                      </a:lnTo>
                      <a:lnTo>
                        <a:pt x="1088" y="35"/>
                      </a:lnTo>
                      <a:lnTo>
                        <a:pt x="1104" y="43"/>
                      </a:lnTo>
                      <a:lnTo>
                        <a:pt x="1121" y="53"/>
                      </a:lnTo>
                      <a:lnTo>
                        <a:pt x="1135" y="62"/>
                      </a:lnTo>
                      <a:lnTo>
                        <a:pt x="1149" y="72"/>
                      </a:lnTo>
                      <a:lnTo>
                        <a:pt x="1161" y="83"/>
                      </a:lnTo>
                      <a:lnTo>
                        <a:pt x="1172" y="94"/>
                      </a:lnTo>
                      <a:lnTo>
                        <a:pt x="1181" y="105"/>
                      </a:lnTo>
                      <a:lnTo>
                        <a:pt x="1189" y="116"/>
                      </a:lnTo>
                      <a:lnTo>
                        <a:pt x="1203" y="116"/>
                      </a:lnTo>
                      <a:lnTo>
                        <a:pt x="1230" y="116"/>
                      </a:lnTo>
                      <a:lnTo>
                        <a:pt x="1265" y="116"/>
                      </a:lnTo>
                      <a:lnTo>
                        <a:pt x="1309" y="116"/>
                      </a:lnTo>
                      <a:lnTo>
                        <a:pt x="1360" y="116"/>
                      </a:lnTo>
                      <a:lnTo>
                        <a:pt x="1416" y="116"/>
                      </a:lnTo>
                      <a:lnTo>
                        <a:pt x="1475" y="116"/>
                      </a:lnTo>
                      <a:lnTo>
                        <a:pt x="1535" y="116"/>
                      </a:lnTo>
                      <a:lnTo>
                        <a:pt x="1593" y="116"/>
                      </a:lnTo>
                      <a:lnTo>
                        <a:pt x="1650" y="116"/>
                      </a:lnTo>
                      <a:lnTo>
                        <a:pt x="1703" y="116"/>
                      </a:lnTo>
                      <a:lnTo>
                        <a:pt x="1751" y="116"/>
                      </a:lnTo>
                      <a:lnTo>
                        <a:pt x="1791" y="116"/>
                      </a:lnTo>
                      <a:lnTo>
                        <a:pt x="1821" y="116"/>
                      </a:lnTo>
                      <a:lnTo>
                        <a:pt x="1841" y="116"/>
                      </a:lnTo>
                      <a:lnTo>
                        <a:pt x="1847" y="116"/>
                      </a:lnTo>
                      <a:lnTo>
                        <a:pt x="1847" y="168"/>
                      </a:lnTo>
                      <a:lnTo>
                        <a:pt x="1144" y="168"/>
                      </a:lnTo>
                      <a:lnTo>
                        <a:pt x="1143" y="158"/>
                      </a:lnTo>
                      <a:lnTo>
                        <a:pt x="1140" y="147"/>
                      </a:lnTo>
                      <a:lnTo>
                        <a:pt x="1134" y="137"/>
                      </a:lnTo>
                      <a:lnTo>
                        <a:pt x="1126" y="128"/>
                      </a:lnTo>
                      <a:lnTo>
                        <a:pt x="1118" y="120"/>
                      </a:lnTo>
                      <a:lnTo>
                        <a:pt x="1106" y="111"/>
                      </a:lnTo>
                      <a:lnTo>
                        <a:pt x="1094" y="103"/>
                      </a:lnTo>
                      <a:lnTo>
                        <a:pt x="1080" y="95"/>
                      </a:lnTo>
                      <a:lnTo>
                        <a:pt x="1064" y="89"/>
                      </a:lnTo>
                      <a:lnTo>
                        <a:pt x="1047" y="83"/>
                      </a:lnTo>
                      <a:lnTo>
                        <a:pt x="1029" y="78"/>
                      </a:lnTo>
                      <a:lnTo>
                        <a:pt x="1010" y="73"/>
                      </a:lnTo>
                      <a:lnTo>
                        <a:pt x="989" y="70"/>
                      </a:lnTo>
                      <a:lnTo>
                        <a:pt x="968" y="68"/>
                      </a:lnTo>
                      <a:lnTo>
                        <a:pt x="946" y="65"/>
                      </a:lnTo>
                      <a:lnTo>
                        <a:pt x="923" y="65"/>
                      </a:lnTo>
                      <a:close/>
                    </a:path>
                  </a:pathLst>
                </a:cu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21" name="CustomShape 132"/>
                <p:cNvSpPr/>
                <p:nvPr/>
              </p:nvSpPr>
              <p:spPr>
                <a:xfrm>
                  <a:off x="7263604" y="5483537"/>
                  <a:ext cx="5160" cy="13711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22" name="CustomShape 133"/>
                <p:cNvSpPr/>
                <p:nvPr/>
              </p:nvSpPr>
              <p:spPr>
                <a:xfrm>
                  <a:off x="7136305" y="5483537"/>
                  <a:ext cx="5160" cy="13711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23" name="CustomShape 134"/>
                <p:cNvSpPr/>
                <p:nvPr/>
              </p:nvSpPr>
              <p:spPr>
                <a:xfrm>
                  <a:off x="7187912" y="5555522"/>
                  <a:ext cx="29244" cy="41134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24" name="CustomShape 135"/>
                <p:cNvSpPr/>
                <p:nvPr/>
              </p:nvSpPr>
              <p:spPr>
                <a:xfrm>
                  <a:off x="7187912" y="5598370"/>
                  <a:ext cx="29244" cy="1714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25" name="CustomShape 136"/>
                <p:cNvSpPr/>
                <p:nvPr/>
              </p:nvSpPr>
              <p:spPr>
                <a:xfrm>
                  <a:off x="7187912" y="5605226"/>
                  <a:ext cx="29244" cy="1714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26" name="CustomShape 137"/>
                <p:cNvSpPr/>
                <p:nvPr/>
              </p:nvSpPr>
              <p:spPr>
                <a:xfrm>
                  <a:off x="7187912" y="5613796"/>
                  <a:ext cx="29244" cy="1713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27" name="CustomShape 138"/>
                <p:cNvSpPr/>
                <p:nvPr/>
              </p:nvSpPr>
              <p:spPr>
                <a:xfrm>
                  <a:off x="7203394" y="5558950"/>
                  <a:ext cx="10322" cy="37707"/>
                </a:xfrm>
                <a:prstGeom prst="rect">
                  <a:avLst/>
                </a:prstGeom>
                <a:solidFill>
                  <a:srgbClr val="26CCD8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28" name="CustomShape 139"/>
                <p:cNvSpPr/>
                <p:nvPr/>
              </p:nvSpPr>
              <p:spPr>
                <a:xfrm>
                  <a:off x="7203394" y="5558950"/>
                  <a:ext cx="10322" cy="37707"/>
                </a:xfrm>
                <a:prstGeom prst="rect">
                  <a:avLst/>
                </a:prstGeom>
                <a:solidFill>
                  <a:srgbClr val="26CCD8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29" name="CustomShape 140"/>
                <p:cNvSpPr/>
                <p:nvPr/>
              </p:nvSpPr>
              <p:spPr>
                <a:xfrm>
                  <a:off x="7189632" y="5558950"/>
                  <a:ext cx="12042" cy="37707"/>
                </a:xfrm>
                <a:prstGeom prst="rect">
                  <a:avLst/>
                </a:prstGeom>
                <a:solidFill>
                  <a:srgbClr val="26CCD8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30" name="CustomShape 141"/>
                <p:cNvSpPr/>
                <p:nvPr/>
              </p:nvSpPr>
              <p:spPr>
                <a:xfrm>
                  <a:off x="7203394" y="5581231"/>
                  <a:ext cx="10322" cy="1714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31" name="CustomShape 142"/>
                <p:cNvSpPr/>
                <p:nvPr/>
              </p:nvSpPr>
              <p:spPr>
                <a:xfrm>
                  <a:off x="7217156" y="5588087"/>
                  <a:ext cx="5161" cy="32565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32" name="CustomShape 143"/>
                <p:cNvSpPr/>
                <p:nvPr/>
              </p:nvSpPr>
              <p:spPr>
                <a:xfrm>
                  <a:off x="7181031" y="5588087"/>
                  <a:ext cx="6881" cy="32565"/>
                </a:xfrm>
                <a:prstGeom prst="rect">
                  <a:avLst/>
                </a:prstGeom>
                <a:solidFill>
                  <a:srgbClr val="7C0000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33" name="CustomShape 144"/>
                <p:cNvSpPr/>
                <p:nvPr/>
              </p:nvSpPr>
              <p:spPr>
                <a:xfrm>
                  <a:off x="7187912" y="5600085"/>
                  <a:ext cx="29244" cy="5141"/>
                </a:xfrm>
                <a:prstGeom prst="rect">
                  <a:avLst/>
                </a:prstGeom>
                <a:solidFill>
                  <a:srgbClr val="B23333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34" name="CustomShape 145"/>
                <p:cNvSpPr/>
                <p:nvPr/>
              </p:nvSpPr>
              <p:spPr>
                <a:xfrm>
                  <a:off x="7187912" y="5606941"/>
                  <a:ext cx="29244" cy="5141"/>
                </a:xfrm>
                <a:prstGeom prst="rect">
                  <a:avLst/>
                </a:prstGeom>
                <a:solidFill>
                  <a:srgbClr val="B23333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35" name="CustomShape 146"/>
                <p:cNvSpPr/>
                <p:nvPr/>
              </p:nvSpPr>
              <p:spPr>
                <a:xfrm>
                  <a:off x="7187912" y="5615510"/>
                  <a:ext cx="29244" cy="5142"/>
                </a:xfrm>
                <a:prstGeom prst="rect">
                  <a:avLst/>
                </a:prstGeom>
                <a:solidFill>
                  <a:srgbClr val="B23333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36" name="CustomShape 147"/>
                <p:cNvSpPr/>
                <p:nvPr/>
              </p:nvSpPr>
              <p:spPr>
                <a:xfrm>
                  <a:off x="7203394" y="5581231"/>
                  <a:ext cx="10322" cy="1714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37" name="CustomShape 148"/>
                <p:cNvSpPr/>
                <p:nvPr/>
              </p:nvSpPr>
              <p:spPr>
                <a:xfrm>
                  <a:off x="7189632" y="5581231"/>
                  <a:ext cx="12042" cy="1714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38" name="CustomShape 149"/>
                <p:cNvSpPr/>
                <p:nvPr/>
              </p:nvSpPr>
              <p:spPr>
                <a:xfrm>
                  <a:off x="7203394" y="5574375"/>
                  <a:ext cx="1721" cy="6856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39" name="CustomShape 150"/>
                <p:cNvSpPr/>
                <p:nvPr/>
              </p:nvSpPr>
              <p:spPr>
                <a:xfrm>
                  <a:off x="7199954" y="5574375"/>
                  <a:ext cx="1721" cy="6856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40" name="CustomShape 151"/>
                <p:cNvSpPr/>
                <p:nvPr/>
              </p:nvSpPr>
              <p:spPr>
                <a:xfrm>
                  <a:off x="7203394" y="5584659"/>
                  <a:ext cx="10322" cy="1714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41" name="CustomShape 152"/>
                <p:cNvSpPr/>
                <p:nvPr/>
              </p:nvSpPr>
              <p:spPr>
                <a:xfrm>
                  <a:off x="7189632" y="5584659"/>
                  <a:ext cx="12042" cy="1714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42" name="CustomShape 153"/>
                <p:cNvSpPr/>
                <p:nvPr/>
              </p:nvSpPr>
              <p:spPr>
                <a:xfrm>
                  <a:off x="7217156" y="5605226"/>
                  <a:ext cx="5161" cy="3428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43" name="CustomShape 154"/>
                <p:cNvSpPr/>
                <p:nvPr/>
              </p:nvSpPr>
              <p:spPr>
                <a:xfrm>
                  <a:off x="7181031" y="5605226"/>
                  <a:ext cx="6881" cy="3428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44" name="CustomShape 155"/>
                <p:cNvSpPr/>
                <p:nvPr/>
              </p:nvSpPr>
              <p:spPr>
                <a:xfrm>
                  <a:off x="7249842" y="5502390"/>
                  <a:ext cx="10322" cy="34279"/>
                </a:xfrm>
                <a:prstGeom prst="rect">
                  <a:avLst/>
                </a:prstGeom>
                <a:solidFill>
                  <a:srgbClr val="26CCD8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45" name="CustomShape 156"/>
                <p:cNvSpPr/>
                <p:nvPr/>
              </p:nvSpPr>
              <p:spPr>
                <a:xfrm>
                  <a:off x="7229199" y="5555522"/>
                  <a:ext cx="8601" cy="34279"/>
                </a:xfrm>
                <a:prstGeom prst="rect">
                  <a:avLst/>
                </a:prstGeom>
                <a:solidFill>
                  <a:srgbClr val="26CCD8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46" name="CustomShape 157"/>
                <p:cNvSpPr/>
                <p:nvPr/>
              </p:nvSpPr>
              <p:spPr>
                <a:xfrm>
                  <a:off x="7165549" y="5502390"/>
                  <a:ext cx="10322" cy="34279"/>
                </a:xfrm>
                <a:prstGeom prst="rect">
                  <a:avLst/>
                </a:prstGeom>
                <a:solidFill>
                  <a:srgbClr val="26CCD8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47" name="CustomShape 158"/>
                <p:cNvSpPr/>
                <p:nvPr/>
              </p:nvSpPr>
              <p:spPr>
                <a:xfrm>
                  <a:off x="7206835" y="5502390"/>
                  <a:ext cx="10322" cy="34279"/>
                </a:xfrm>
                <a:prstGeom prst="rect">
                  <a:avLst/>
                </a:prstGeom>
                <a:solidFill>
                  <a:srgbClr val="26CCD8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48" name="CustomShape 159"/>
                <p:cNvSpPr/>
                <p:nvPr/>
              </p:nvSpPr>
              <p:spPr>
                <a:xfrm>
                  <a:off x="7229199" y="5502390"/>
                  <a:ext cx="8601" cy="34279"/>
                </a:xfrm>
                <a:prstGeom prst="rect">
                  <a:avLst/>
                </a:prstGeom>
                <a:solidFill>
                  <a:srgbClr val="26CCD8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49" name="CustomShape 160"/>
                <p:cNvSpPr/>
                <p:nvPr/>
              </p:nvSpPr>
              <p:spPr>
                <a:xfrm>
                  <a:off x="7249842" y="5555522"/>
                  <a:ext cx="10322" cy="34279"/>
                </a:xfrm>
                <a:prstGeom prst="rect">
                  <a:avLst/>
                </a:prstGeom>
                <a:solidFill>
                  <a:srgbClr val="26CCD8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50" name="CustomShape 161"/>
                <p:cNvSpPr/>
                <p:nvPr/>
              </p:nvSpPr>
              <p:spPr>
                <a:xfrm>
                  <a:off x="7186192" y="5502390"/>
                  <a:ext cx="10322" cy="34279"/>
                </a:xfrm>
                <a:prstGeom prst="rect">
                  <a:avLst/>
                </a:prstGeom>
                <a:solidFill>
                  <a:srgbClr val="26CCD8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51" name="CustomShape 162"/>
                <p:cNvSpPr/>
                <p:nvPr/>
              </p:nvSpPr>
              <p:spPr>
                <a:xfrm>
                  <a:off x="7144906" y="5502390"/>
                  <a:ext cx="10322" cy="34279"/>
                </a:xfrm>
                <a:prstGeom prst="rect">
                  <a:avLst/>
                </a:prstGeom>
                <a:solidFill>
                  <a:srgbClr val="26CCD8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52" name="CustomShape 163"/>
                <p:cNvSpPr/>
                <p:nvPr/>
              </p:nvSpPr>
              <p:spPr>
                <a:xfrm>
                  <a:off x="7165549" y="5555522"/>
                  <a:ext cx="10322" cy="34279"/>
                </a:xfrm>
                <a:prstGeom prst="rect">
                  <a:avLst/>
                </a:prstGeom>
                <a:solidFill>
                  <a:srgbClr val="26CCD8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53" name="CustomShape 164"/>
                <p:cNvSpPr/>
                <p:nvPr/>
              </p:nvSpPr>
              <p:spPr>
                <a:xfrm>
                  <a:off x="7144906" y="5555522"/>
                  <a:ext cx="10322" cy="34279"/>
                </a:xfrm>
                <a:prstGeom prst="rect">
                  <a:avLst/>
                </a:prstGeom>
                <a:solidFill>
                  <a:srgbClr val="26CCD8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54" name="CustomShape 165"/>
                <p:cNvSpPr/>
                <p:nvPr/>
              </p:nvSpPr>
              <p:spPr>
                <a:xfrm>
                  <a:off x="7205115" y="5498962"/>
                  <a:ext cx="15482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" h="373">
                      <a:moveTo>
                        <a:pt x="187" y="217"/>
                      </a:moveTo>
                      <a:lnTo>
                        <a:pt x="29" y="217"/>
                      </a:lnTo>
                      <a:lnTo>
                        <a:pt x="29" y="344"/>
                      </a:lnTo>
                      <a:lnTo>
                        <a:pt x="188" y="344"/>
                      </a:lnTo>
                      <a:lnTo>
                        <a:pt x="217" y="373"/>
                      </a:lnTo>
                      <a:lnTo>
                        <a:pt x="0" y="373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188" y="29"/>
                      </a:lnTo>
                      <a:lnTo>
                        <a:pt x="29" y="29"/>
                      </a:lnTo>
                      <a:lnTo>
                        <a:pt x="29" y="171"/>
                      </a:lnTo>
                      <a:lnTo>
                        <a:pt x="188" y="171"/>
                      </a:lnTo>
                      <a:lnTo>
                        <a:pt x="187" y="217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55" name="CustomShape 166"/>
                <p:cNvSpPr/>
                <p:nvPr/>
              </p:nvSpPr>
              <p:spPr>
                <a:xfrm>
                  <a:off x="7218877" y="5498962"/>
                  <a:ext cx="1720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" h="373">
                      <a:moveTo>
                        <a:pt x="0" y="29"/>
                      </a:moveTo>
                      <a:lnTo>
                        <a:pt x="0" y="344"/>
                      </a:lnTo>
                      <a:lnTo>
                        <a:pt x="29" y="373"/>
                      </a:lnTo>
                      <a:lnTo>
                        <a:pt x="29" y="0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56" name="CustomShape 167"/>
                <p:cNvSpPr/>
                <p:nvPr/>
              </p:nvSpPr>
              <p:spPr>
                <a:xfrm>
                  <a:off x="7225758" y="5498962"/>
                  <a:ext cx="15482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73">
                      <a:moveTo>
                        <a:pt x="187" y="217"/>
                      </a:moveTo>
                      <a:lnTo>
                        <a:pt x="29" y="217"/>
                      </a:lnTo>
                      <a:lnTo>
                        <a:pt x="29" y="344"/>
                      </a:lnTo>
                      <a:lnTo>
                        <a:pt x="187" y="344"/>
                      </a:lnTo>
                      <a:lnTo>
                        <a:pt x="216" y="373"/>
                      </a:lnTo>
                      <a:lnTo>
                        <a:pt x="0" y="373"/>
                      </a:lnTo>
                      <a:lnTo>
                        <a:pt x="0" y="0"/>
                      </a:lnTo>
                      <a:lnTo>
                        <a:pt x="216" y="0"/>
                      </a:lnTo>
                      <a:lnTo>
                        <a:pt x="187" y="29"/>
                      </a:lnTo>
                      <a:lnTo>
                        <a:pt x="29" y="29"/>
                      </a:lnTo>
                      <a:lnTo>
                        <a:pt x="29" y="171"/>
                      </a:lnTo>
                      <a:lnTo>
                        <a:pt x="187" y="171"/>
                      </a:lnTo>
                      <a:lnTo>
                        <a:pt x="187" y="217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57" name="CustomShape 168"/>
                <p:cNvSpPr/>
                <p:nvPr/>
              </p:nvSpPr>
              <p:spPr>
                <a:xfrm>
                  <a:off x="7237799" y="5498962"/>
                  <a:ext cx="3441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" h="373">
                      <a:moveTo>
                        <a:pt x="0" y="29"/>
                      </a:moveTo>
                      <a:lnTo>
                        <a:pt x="0" y="344"/>
                      </a:lnTo>
                      <a:lnTo>
                        <a:pt x="29" y="373"/>
                      </a:lnTo>
                      <a:lnTo>
                        <a:pt x="29" y="0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58" name="CustomShape 169"/>
                <p:cNvSpPr/>
                <p:nvPr/>
              </p:nvSpPr>
              <p:spPr>
                <a:xfrm>
                  <a:off x="7248121" y="5498962"/>
                  <a:ext cx="13762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" h="373">
                      <a:moveTo>
                        <a:pt x="188" y="217"/>
                      </a:moveTo>
                      <a:lnTo>
                        <a:pt x="29" y="217"/>
                      </a:lnTo>
                      <a:lnTo>
                        <a:pt x="29" y="344"/>
                      </a:lnTo>
                      <a:lnTo>
                        <a:pt x="188" y="344"/>
                      </a:lnTo>
                      <a:lnTo>
                        <a:pt x="217" y="373"/>
                      </a:lnTo>
                      <a:lnTo>
                        <a:pt x="0" y="373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188" y="29"/>
                      </a:lnTo>
                      <a:lnTo>
                        <a:pt x="29" y="29"/>
                      </a:lnTo>
                      <a:lnTo>
                        <a:pt x="29" y="171"/>
                      </a:lnTo>
                      <a:lnTo>
                        <a:pt x="188" y="171"/>
                      </a:lnTo>
                      <a:lnTo>
                        <a:pt x="188" y="217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59" name="CustomShape 170"/>
                <p:cNvSpPr/>
                <p:nvPr/>
              </p:nvSpPr>
              <p:spPr>
                <a:xfrm>
                  <a:off x="7260163" y="5498962"/>
                  <a:ext cx="1720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" h="373">
                      <a:moveTo>
                        <a:pt x="0" y="29"/>
                      </a:moveTo>
                      <a:lnTo>
                        <a:pt x="0" y="344"/>
                      </a:lnTo>
                      <a:lnTo>
                        <a:pt x="29" y="373"/>
                      </a:lnTo>
                      <a:lnTo>
                        <a:pt x="29" y="0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60" name="CustomShape 171"/>
                <p:cNvSpPr/>
                <p:nvPr/>
              </p:nvSpPr>
              <p:spPr>
                <a:xfrm>
                  <a:off x="7225758" y="5552095"/>
                  <a:ext cx="15482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72">
                      <a:moveTo>
                        <a:pt x="187" y="217"/>
                      </a:moveTo>
                      <a:lnTo>
                        <a:pt x="29" y="217"/>
                      </a:lnTo>
                      <a:lnTo>
                        <a:pt x="29" y="343"/>
                      </a:lnTo>
                      <a:lnTo>
                        <a:pt x="187" y="343"/>
                      </a:lnTo>
                      <a:lnTo>
                        <a:pt x="216" y="372"/>
                      </a:lnTo>
                      <a:lnTo>
                        <a:pt x="0" y="372"/>
                      </a:lnTo>
                      <a:lnTo>
                        <a:pt x="0" y="0"/>
                      </a:lnTo>
                      <a:lnTo>
                        <a:pt x="216" y="0"/>
                      </a:lnTo>
                      <a:lnTo>
                        <a:pt x="187" y="27"/>
                      </a:lnTo>
                      <a:lnTo>
                        <a:pt x="29" y="27"/>
                      </a:lnTo>
                      <a:lnTo>
                        <a:pt x="29" y="171"/>
                      </a:lnTo>
                      <a:lnTo>
                        <a:pt x="187" y="171"/>
                      </a:lnTo>
                      <a:lnTo>
                        <a:pt x="187" y="217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61" name="CustomShape 172"/>
                <p:cNvSpPr/>
                <p:nvPr/>
              </p:nvSpPr>
              <p:spPr>
                <a:xfrm>
                  <a:off x="7237799" y="5552095"/>
                  <a:ext cx="3441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" h="372">
                      <a:moveTo>
                        <a:pt x="0" y="27"/>
                      </a:moveTo>
                      <a:lnTo>
                        <a:pt x="0" y="343"/>
                      </a:lnTo>
                      <a:lnTo>
                        <a:pt x="29" y="372"/>
                      </a:lnTo>
                      <a:lnTo>
                        <a:pt x="29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62" name="CustomShape 173"/>
                <p:cNvSpPr/>
                <p:nvPr/>
              </p:nvSpPr>
              <p:spPr>
                <a:xfrm>
                  <a:off x="7248121" y="5552095"/>
                  <a:ext cx="13762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" h="372">
                      <a:moveTo>
                        <a:pt x="188" y="217"/>
                      </a:moveTo>
                      <a:lnTo>
                        <a:pt x="29" y="217"/>
                      </a:lnTo>
                      <a:lnTo>
                        <a:pt x="29" y="343"/>
                      </a:lnTo>
                      <a:lnTo>
                        <a:pt x="188" y="343"/>
                      </a:lnTo>
                      <a:lnTo>
                        <a:pt x="217" y="372"/>
                      </a:lnTo>
                      <a:lnTo>
                        <a:pt x="0" y="372"/>
                      </a:lnTo>
                      <a:lnTo>
                        <a:pt x="0" y="0"/>
                      </a:lnTo>
                      <a:lnTo>
                        <a:pt x="217" y="0"/>
                      </a:lnTo>
                      <a:lnTo>
                        <a:pt x="188" y="27"/>
                      </a:lnTo>
                      <a:lnTo>
                        <a:pt x="29" y="27"/>
                      </a:lnTo>
                      <a:lnTo>
                        <a:pt x="29" y="171"/>
                      </a:lnTo>
                      <a:lnTo>
                        <a:pt x="188" y="171"/>
                      </a:lnTo>
                      <a:lnTo>
                        <a:pt x="188" y="217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63" name="CustomShape 174"/>
                <p:cNvSpPr/>
                <p:nvPr/>
              </p:nvSpPr>
              <p:spPr>
                <a:xfrm>
                  <a:off x="7260163" y="5552095"/>
                  <a:ext cx="1720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" h="372">
                      <a:moveTo>
                        <a:pt x="0" y="27"/>
                      </a:moveTo>
                      <a:lnTo>
                        <a:pt x="0" y="343"/>
                      </a:lnTo>
                      <a:lnTo>
                        <a:pt x="29" y="372"/>
                      </a:lnTo>
                      <a:lnTo>
                        <a:pt x="29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64" name="CustomShape 175"/>
                <p:cNvSpPr/>
                <p:nvPr/>
              </p:nvSpPr>
              <p:spPr>
                <a:xfrm>
                  <a:off x="7184472" y="5498962"/>
                  <a:ext cx="15482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" h="373">
                      <a:moveTo>
                        <a:pt x="29" y="217"/>
                      </a:moveTo>
                      <a:lnTo>
                        <a:pt x="187" y="217"/>
                      </a:lnTo>
                      <a:lnTo>
                        <a:pt x="187" y="344"/>
                      </a:lnTo>
                      <a:lnTo>
                        <a:pt x="29" y="344"/>
                      </a:lnTo>
                      <a:lnTo>
                        <a:pt x="0" y="373"/>
                      </a:lnTo>
                      <a:lnTo>
                        <a:pt x="215" y="373"/>
                      </a:lnTo>
                      <a:lnTo>
                        <a:pt x="215" y="0"/>
                      </a:lnTo>
                      <a:lnTo>
                        <a:pt x="0" y="0"/>
                      </a:lnTo>
                      <a:lnTo>
                        <a:pt x="29" y="29"/>
                      </a:lnTo>
                      <a:lnTo>
                        <a:pt x="187" y="29"/>
                      </a:lnTo>
                      <a:lnTo>
                        <a:pt x="187" y="171"/>
                      </a:lnTo>
                      <a:lnTo>
                        <a:pt x="29" y="171"/>
                      </a:lnTo>
                      <a:lnTo>
                        <a:pt x="29" y="217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65" name="CustomShape 176"/>
                <p:cNvSpPr/>
                <p:nvPr/>
              </p:nvSpPr>
              <p:spPr>
                <a:xfrm>
                  <a:off x="7184472" y="5498962"/>
                  <a:ext cx="1720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" h="373">
                      <a:moveTo>
                        <a:pt x="29" y="29"/>
                      </a:moveTo>
                      <a:lnTo>
                        <a:pt x="29" y="344"/>
                      </a:lnTo>
                      <a:lnTo>
                        <a:pt x="0" y="373"/>
                      </a:lnTo>
                      <a:lnTo>
                        <a:pt x="0" y="0"/>
                      </a:lnTo>
                      <a:lnTo>
                        <a:pt x="29" y="29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66" name="CustomShape 177"/>
                <p:cNvSpPr/>
                <p:nvPr/>
              </p:nvSpPr>
              <p:spPr>
                <a:xfrm>
                  <a:off x="7163829" y="5498962"/>
                  <a:ext cx="13762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73">
                      <a:moveTo>
                        <a:pt x="29" y="217"/>
                      </a:moveTo>
                      <a:lnTo>
                        <a:pt x="186" y="217"/>
                      </a:lnTo>
                      <a:lnTo>
                        <a:pt x="186" y="344"/>
                      </a:lnTo>
                      <a:lnTo>
                        <a:pt x="29" y="344"/>
                      </a:lnTo>
                      <a:lnTo>
                        <a:pt x="0" y="373"/>
                      </a:lnTo>
                      <a:lnTo>
                        <a:pt x="216" y="373"/>
                      </a:lnTo>
                      <a:lnTo>
                        <a:pt x="216" y="0"/>
                      </a:lnTo>
                      <a:lnTo>
                        <a:pt x="0" y="0"/>
                      </a:lnTo>
                      <a:lnTo>
                        <a:pt x="29" y="29"/>
                      </a:lnTo>
                      <a:lnTo>
                        <a:pt x="186" y="29"/>
                      </a:lnTo>
                      <a:lnTo>
                        <a:pt x="186" y="171"/>
                      </a:lnTo>
                      <a:lnTo>
                        <a:pt x="29" y="171"/>
                      </a:lnTo>
                      <a:lnTo>
                        <a:pt x="29" y="217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67" name="CustomShape 178"/>
                <p:cNvSpPr/>
                <p:nvPr/>
              </p:nvSpPr>
              <p:spPr>
                <a:xfrm>
                  <a:off x="7163829" y="5498962"/>
                  <a:ext cx="1720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" h="373">
                      <a:moveTo>
                        <a:pt x="29" y="29"/>
                      </a:moveTo>
                      <a:lnTo>
                        <a:pt x="29" y="344"/>
                      </a:lnTo>
                      <a:lnTo>
                        <a:pt x="0" y="373"/>
                      </a:lnTo>
                      <a:lnTo>
                        <a:pt x="0" y="0"/>
                      </a:lnTo>
                      <a:lnTo>
                        <a:pt x="29" y="29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68" name="CustomShape 179"/>
                <p:cNvSpPr/>
                <p:nvPr/>
              </p:nvSpPr>
              <p:spPr>
                <a:xfrm>
                  <a:off x="7143186" y="5498962"/>
                  <a:ext cx="13762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" h="373">
                      <a:moveTo>
                        <a:pt x="28" y="217"/>
                      </a:moveTo>
                      <a:lnTo>
                        <a:pt x="186" y="217"/>
                      </a:lnTo>
                      <a:lnTo>
                        <a:pt x="186" y="344"/>
                      </a:lnTo>
                      <a:lnTo>
                        <a:pt x="29" y="344"/>
                      </a:lnTo>
                      <a:lnTo>
                        <a:pt x="0" y="373"/>
                      </a:lnTo>
                      <a:lnTo>
                        <a:pt x="215" y="373"/>
                      </a:lnTo>
                      <a:lnTo>
                        <a:pt x="215" y="0"/>
                      </a:lnTo>
                      <a:lnTo>
                        <a:pt x="0" y="0"/>
                      </a:lnTo>
                      <a:lnTo>
                        <a:pt x="29" y="29"/>
                      </a:lnTo>
                      <a:lnTo>
                        <a:pt x="186" y="29"/>
                      </a:lnTo>
                      <a:lnTo>
                        <a:pt x="186" y="171"/>
                      </a:lnTo>
                      <a:lnTo>
                        <a:pt x="29" y="171"/>
                      </a:lnTo>
                      <a:lnTo>
                        <a:pt x="28" y="217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69" name="CustomShape 180"/>
                <p:cNvSpPr/>
                <p:nvPr/>
              </p:nvSpPr>
              <p:spPr>
                <a:xfrm>
                  <a:off x="7143186" y="5498962"/>
                  <a:ext cx="1720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" h="373">
                      <a:moveTo>
                        <a:pt x="29" y="29"/>
                      </a:moveTo>
                      <a:lnTo>
                        <a:pt x="29" y="344"/>
                      </a:lnTo>
                      <a:lnTo>
                        <a:pt x="0" y="373"/>
                      </a:lnTo>
                      <a:lnTo>
                        <a:pt x="0" y="0"/>
                      </a:lnTo>
                      <a:lnTo>
                        <a:pt x="29" y="29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70" name="CustomShape 181"/>
                <p:cNvSpPr/>
                <p:nvPr/>
              </p:nvSpPr>
              <p:spPr>
                <a:xfrm>
                  <a:off x="7163829" y="5552095"/>
                  <a:ext cx="1720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" h="372">
                      <a:moveTo>
                        <a:pt x="29" y="27"/>
                      </a:moveTo>
                      <a:lnTo>
                        <a:pt x="29" y="343"/>
                      </a:lnTo>
                      <a:lnTo>
                        <a:pt x="0" y="372"/>
                      </a:lnTo>
                      <a:lnTo>
                        <a:pt x="0" y="0"/>
                      </a:lnTo>
                      <a:lnTo>
                        <a:pt x="29" y="27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71" name="CustomShape 182"/>
                <p:cNvSpPr/>
                <p:nvPr/>
              </p:nvSpPr>
              <p:spPr>
                <a:xfrm>
                  <a:off x="7143186" y="5552095"/>
                  <a:ext cx="13762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" h="372">
                      <a:moveTo>
                        <a:pt x="28" y="217"/>
                      </a:moveTo>
                      <a:lnTo>
                        <a:pt x="186" y="217"/>
                      </a:lnTo>
                      <a:lnTo>
                        <a:pt x="186" y="343"/>
                      </a:lnTo>
                      <a:lnTo>
                        <a:pt x="29" y="343"/>
                      </a:lnTo>
                      <a:lnTo>
                        <a:pt x="0" y="372"/>
                      </a:lnTo>
                      <a:lnTo>
                        <a:pt x="215" y="372"/>
                      </a:lnTo>
                      <a:lnTo>
                        <a:pt x="215" y="0"/>
                      </a:lnTo>
                      <a:lnTo>
                        <a:pt x="0" y="0"/>
                      </a:lnTo>
                      <a:lnTo>
                        <a:pt x="29" y="27"/>
                      </a:lnTo>
                      <a:lnTo>
                        <a:pt x="186" y="27"/>
                      </a:lnTo>
                      <a:lnTo>
                        <a:pt x="186" y="171"/>
                      </a:lnTo>
                      <a:lnTo>
                        <a:pt x="29" y="171"/>
                      </a:lnTo>
                      <a:lnTo>
                        <a:pt x="28" y="217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72" name="CustomShape 183"/>
                <p:cNvSpPr/>
                <p:nvPr/>
              </p:nvSpPr>
              <p:spPr>
                <a:xfrm>
                  <a:off x="7143186" y="5552095"/>
                  <a:ext cx="1720" cy="41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" h="372">
                      <a:moveTo>
                        <a:pt x="29" y="27"/>
                      </a:moveTo>
                      <a:lnTo>
                        <a:pt x="29" y="343"/>
                      </a:lnTo>
                      <a:lnTo>
                        <a:pt x="0" y="372"/>
                      </a:lnTo>
                      <a:lnTo>
                        <a:pt x="0" y="0"/>
                      </a:lnTo>
                      <a:lnTo>
                        <a:pt x="29" y="27"/>
                      </a:lnTo>
                      <a:close/>
                    </a:path>
                  </a:pathLst>
                </a:cu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73" name="CustomShape 184"/>
                <p:cNvSpPr/>
                <p:nvPr/>
              </p:nvSpPr>
              <p:spPr>
                <a:xfrm>
                  <a:off x="7205115" y="5521244"/>
                  <a:ext cx="15482" cy="1713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74" name="CustomShape 185"/>
                <p:cNvSpPr/>
                <p:nvPr/>
              </p:nvSpPr>
              <p:spPr>
                <a:xfrm>
                  <a:off x="7225758" y="5521244"/>
                  <a:ext cx="15482" cy="1713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75" name="CustomShape 186"/>
                <p:cNvSpPr/>
                <p:nvPr/>
              </p:nvSpPr>
              <p:spPr>
                <a:xfrm>
                  <a:off x="7248121" y="5521244"/>
                  <a:ext cx="13762" cy="1713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76" name="CustomShape 187"/>
                <p:cNvSpPr/>
                <p:nvPr/>
              </p:nvSpPr>
              <p:spPr>
                <a:xfrm>
                  <a:off x="7184472" y="5521244"/>
                  <a:ext cx="15482" cy="1713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77" name="CustomShape 188"/>
                <p:cNvSpPr/>
                <p:nvPr/>
              </p:nvSpPr>
              <p:spPr>
                <a:xfrm>
                  <a:off x="7163829" y="5521244"/>
                  <a:ext cx="13762" cy="1713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78" name="CustomShape 189"/>
                <p:cNvSpPr/>
                <p:nvPr/>
              </p:nvSpPr>
              <p:spPr>
                <a:xfrm>
                  <a:off x="7143186" y="5521244"/>
                  <a:ext cx="13762" cy="1713"/>
                </a:xfrm>
                <a:prstGeom prst="rect">
                  <a:avLst/>
                </a:prstGeom>
                <a:solidFill>
                  <a:srgbClr val="FFE5B7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79" name="CustomShape 190"/>
                <p:cNvSpPr/>
                <p:nvPr/>
              </p:nvSpPr>
              <p:spPr>
                <a:xfrm>
                  <a:off x="7181031" y="5500676"/>
                  <a:ext cx="1720" cy="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" h="38">
                      <a:moveTo>
                        <a:pt x="19" y="38"/>
                      </a:moveTo>
                      <a:lnTo>
                        <a:pt x="26" y="36"/>
                      </a:lnTo>
                      <a:lnTo>
                        <a:pt x="32" y="32"/>
                      </a:lnTo>
                      <a:lnTo>
                        <a:pt x="36" y="25"/>
                      </a:lnTo>
                      <a:lnTo>
                        <a:pt x="37" y="19"/>
                      </a:lnTo>
                      <a:lnTo>
                        <a:pt x="36" y="12"/>
                      </a:lnTo>
                      <a:lnTo>
                        <a:pt x="32" y="5"/>
                      </a:lnTo>
                      <a:lnTo>
                        <a:pt x="26" y="1"/>
                      </a:lnTo>
                      <a:lnTo>
                        <a:pt x="19" y="0"/>
                      </a:lnTo>
                      <a:lnTo>
                        <a:pt x="12" y="1"/>
                      </a:lnTo>
                      <a:lnTo>
                        <a:pt x="6" y="5"/>
                      </a:lnTo>
                      <a:lnTo>
                        <a:pt x="2" y="12"/>
                      </a:lnTo>
                      <a:lnTo>
                        <a:pt x="0" y="19"/>
                      </a:lnTo>
                      <a:lnTo>
                        <a:pt x="2" y="25"/>
                      </a:lnTo>
                      <a:lnTo>
                        <a:pt x="6" y="32"/>
                      </a:lnTo>
                      <a:lnTo>
                        <a:pt x="12" y="36"/>
                      </a:lnTo>
                      <a:lnTo>
                        <a:pt x="19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</p:grpSp>
          <p:sp>
            <p:nvSpPr>
              <p:cNvPr id="480" name="CustomShape 191"/>
              <p:cNvSpPr/>
              <p:nvPr/>
            </p:nvSpPr>
            <p:spPr>
              <a:xfrm>
                <a:off x="7314275" y="5371432"/>
                <a:ext cx="1396839" cy="184389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729" tIns="45194" rIns="90729" bIns="45194">
                <a:spAutoFit/>
              </a:bodyPr>
              <a:lstStyle/>
              <a:p>
                <a:pPr>
                  <a:defRPr/>
                </a:pPr>
                <a:r>
                  <a:rPr lang="ru-RU" sz="661" spc="-1">
                    <a:solidFill>
                      <a:srgbClr val="000000"/>
                    </a:solidFill>
                    <a:latin typeface="Times New Roman"/>
                  </a:rPr>
                  <a:t> - социально-значимый объект</a:t>
                </a:r>
                <a:endParaRPr lang="ru-RU" sz="661" spc="-1"/>
              </a:p>
            </p:txBody>
          </p:sp>
          <p:grpSp>
            <p:nvGrpSpPr>
              <p:cNvPr id="14" name="Group 192"/>
              <p:cNvGrpSpPr>
                <a:grpSpLocks/>
              </p:cNvGrpSpPr>
              <p:nvPr/>
            </p:nvGrpSpPr>
            <p:grpSpPr bwMode="auto">
              <a:xfrm>
                <a:off x="7109061" y="5630375"/>
                <a:ext cx="117720" cy="140040"/>
                <a:chOff x="7140960" y="5651640"/>
                <a:chExt cx="117720" cy="140040"/>
              </a:xfrm>
            </p:grpSpPr>
            <p:sp>
              <p:nvSpPr>
                <p:cNvPr id="482" name="CustomShape 193"/>
                <p:cNvSpPr/>
                <p:nvPr/>
              </p:nvSpPr>
              <p:spPr>
                <a:xfrm>
                  <a:off x="7141465" y="5711490"/>
                  <a:ext cx="116977" cy="80556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483" name="CustomShape 194"/>
                <p:cNvSpPr/>
                <p:nvPr/>
              </p:nvSpPr>
              <p:spPr>
                <a:xfrm>
                  <a:off x="7141465" y="5651503"/>
                  <a:ext cx="116977" cy="59987"/>
                </a:xfrm>
                <a:prstGeom prst="triangle">
                  <a:avLst>
                    <a:gd name="adj" fmla="val 50000"/>
                  </a:avLst>
                </a:prstGeom>
                <a:noFill/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grpSp>
              <p:nvGrpSpPr>
                <p:cNvPr id="15" name="Group 195"/>
                <p:cNvGrpSpPr>
                  <a:grpSpLocks/>
                </p:cNvGrpSpPr>
                <p:nvPr/>
              </p:nvGrpSpPr>
              <p:grpSpPr bwMode="auto">
                <a:xfrm>
                  <a:off x="7186320" y="5665680"/>
                  <a:ext cx="26280" cy="39960"/>
                  <a:chOff x="7186320" y="5665680"/>
                  <a:chExt cx="26280" cy="39960"/>
                </a:xfrm>
              </p:grpSpPr>
              <p:sp>
                <p:nvSpPr>
                  <p:cNvPr id="485" name="Line 196"/>
                  <p:cNvSpPr/>
                  <p:nvPr/>
                </p:nvSpPr>
                <p:spPr>
                  <a:xfrm flipH="1">
                    <a:off x="7198233" y="5665215"/>
                    <a:ext cx="1720" cy="41135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  <a:round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  <p:sp>
                <p:nvSpPr>
                  <p:cNvPr id="486" name="Line 197"/>
                  <p:cNvSpPr/>
                  <p:nvPr/>
                </p:nvSpPr>
                <p:spPr>
                  <a:xfrm>
                    <a:off x="7186191" y="5685782"/>
                    <a:ext cx="25804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  <a:round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/>
                </p:style>
              </p:sp>
            </p:grpSp>
          </p:grpSp>
          <p:sp>
            <p:nvSpPr>
              <p:cNvPr id="487" name="CustomShape 198"/>
              <p:cNvSpPr/>
              <p:nvPr/>
            </p:nvSpPr>
            <p:spPr>
              <a:xfrm>
                <a:off x="7310835" y="5556538"/>
                <a:ext cx="1372756" cy="184389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729" tIns="45194" rIns="90729" bIns="45194">
                <a:spAutoFit/>
              </a:bodyPr>
              <a:lstStyle/>
              <a:p>
                <a:pPr>
                  <a:defRPr/>
                </a:pPr>
                <a:r>
                  <a:rPr lang="ru-RU" sz="661" spc="-1">
                    <a:solidFill>
                      <a:srgbClr val="000000"/>
                    </a:solidFill>
                    <a:latin typeface="Times New Roman"/>
                  </a:rPr>
                  <a:t> - больница</a:t>
                </a:r>
                <a:endParaRPr lang="ru-RU" sz="661" spc="-1"/>
              </a:p>
            </p:txBody>
          </p:sp>
          <p:sp>
            <p:nvSpPr>
              <p:cNvPr id="488" name="Line 210"/>
              <p:cNvSpPr/>
              <p:nvPr/>
            </p:nvSpPr>
            <p:spPr>
              <a:xfrm>
                <a:off x="7064839" y="5861620"/>
                <a:ext cx="295882" cy="0"/>
              </a:xfrm>
              <a:prstGeom prst="line">
                <a:avLst/>
              </a:prstGeom>
              <a:ln w="38100"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sp>
          <p:nvSpPr>
            <p:cNvPr id="493" name="TextBox 23"/>
            <p:cNvSpPr txBox="1"/>
            <p:nvPr/>
          </p:nvSpPr>
          <p:spPr>
            <a:xfrm>
              <a:off x="1252178" y="1487308"/>
              <a:ext cx="484417" cy="191368"/>
            </a:xfrm>
            <a:prstGeom prst="rect">
              <a:avLst/>
            </a:prstGeom>
            <a:solidFill>
              <a:srgbClr val="FF9900"/>
            </a:solidFill>
            <a:effectLst>
              <a:softEdge rad="63500"/>
            </a:effectLst>
          </p:spPr>
          <p:txBody>
            <a:bodyPr lIns="64722" tIns="32366" rIns="64722" bIns="32366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defTabSz="862798">
                <a:defRPr/>
              </a:pPr>
              <a:r>
                <a:rPr lang="ru-RU" sz="943" dirty="0" smtClean="0">
                  <a:solidFill>
                    <a:prstClr val="black"/>
                  </a:solidFill>
                </a:rPr>
                <a:t>17</a:t>
              </a:r>
              <a:endParaRPr lang="ru-RU" sz="943" dirty="0">
                <a:solidFill>
                  <a:prstClr val="black"/>
                </a:solidFill>
              </a:endParaRPr>
            </a:p>
          </p:txBody>
        </p:sp>
        <p:sp>
          <p:nvSpPr>
            <p:cNvPr id="495" name="TextBox 23"/>
            <p:cNvSpPr txBox="1"/>
            <p:nvPr/>
          </p:nvSpPr>
          <p:spPr>
            <a:xfrm>
              <a:off x="831337" y="1487308"/>
              <a:ext cx="467469" cy="19136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effectLst>
              <a:softEdge rad="63500"/>
            </a:effectLst>
          </p:spPr>
          <p:txBody>
            <a:bodyPr lIns="64722" tIns="32366" rIns="64722" bIns="32366"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 defTabSz="862798">
                <a:defRPr/>
              </a:pPr>
              <a:r>
                <a:rPr lang="ru-RU" sz="943" dirty="0">
                  <a:solidFill>
                    <a:prstClr val="black"/>
                  </a:solidFill>
                </a:rPr>
                <a:t>4</a:t>
              </a:r>
              <a:endParaRPr lang="ru-RU" sz="943" dirty="0">
                <a:solidFill>
                  <a:prstClr val="black"/>
                </a:solidFill>
              </a:endParaRPr>
            </a:p>
          </p:txBody>
        </p:sp>
        <p:sp>
          <p:nvSpPr>
            <p:cNvPr id="496" name="Прямоугольник 495"/>
            <p:cNvSpPr/>
            <p:nvPr/>
          </p:nvSpPr>
          <p:spPr>
            <a:xfrm>
              <a:off x="847188" y="1765486"/>
              <a:ext cx="576283" cy="179964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sz="66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1294</a:t>
              </a:r>
              <a:r>
                <a:rPr lang="en-US" sz="66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</a:t>
              </a:r>
              <a:r>
                <a:rPr lang="ru-RU" sz="661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419</a:t>
              </a:r>
            </a:p>
          </p:txBody>
        </p:sp>
        <p:sp>
          <p:nvSpPr>
            <p:cNvPr id="497" name="Прямоугольник 496"/>
            <p:cNvSpPr/>
            <p:nvPr/>
          </p:nvSpPr>
          <p:spPr bwMode="auto">
            <a:xfrm>
              <a:off x="871271" y="1945451"/>
              <a:ext cx="861843" cy="140543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61057">
                <a:defRPr/>
              </a:pPr>
              <a:r>
                <a:rPr lang="ru-RU" sz="755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12805/37022</a:t>
              </a:r>
            </a:p>
          </p:txBody>
        </p:sp>
        <p:sp>
          <p:nvSpPr>
            <p:cNvPr id="498" name="Скругленный прямоугольник 497"/>
            <p:cNvSpPr/>
            <p:nvPr/>
          </p:nvSpPr>
          <p:spPr>
            <a:xfrm>
              <a:off x="1432071" y="1763773"/>
              <a:ext cx="323406" cy="167966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646925">
                <a:defRPr/>
              </a:pPr>
              <a:r>
                <a:rPr lang="ru-RU" sz="661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45%</a:t>
              </a:r>
            </a:p>
          </p:txBody>
        </p:sp>
        <p:sp>
          <p:nvSpPr>
            <p:cNvPr id="489" name="Полилиния 488"/>
            <p:cNvSpPr/>
            <p:nvPr/>
          </p:nvSpPr>
          <p:spPr>
            <a:xfrm>
              <a:off x="3322621" y="2555614"/>
              <a:ext cx="2301688" cy="961521"/>
            </a:xfrm>
            <a:custGeom>
              <a:avLst/>
              <a:gdLst>
                <a:gd name="connsiteX0" fmla="*/ 145143 w 2300514"/>
                <a:gd name="connsiteY0" fmla="*/ 591457 h 961571"/>
                <a:gd name="connsiteX1" fmla="*/ 221343 w 2300514"/>
                <a:gd name="connsiteY1" fmla="*/ 547914 h 961571"/>
                <a:gd name="connsiteX2" fmla="*/ 1473200 w 2300514"/>
                <a:gd name="connsiteY2" fmla="*/ 68943 h 961571"/>
                <a:gd name="connsiteX3" fmla="*/ 2300514 w 2300514"/>
                <a:gd name="connsiteY3" fmla="*/ 961571 h 961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0514" h="961571">
                  <a:moveTo>
                    <a:pt x="145143" y="591457"/>
                  </a:moveTo>
                  <a:cubicBezTo>
                    <a:pt x="72571" y="613228"/>
                    <a:pt x="0" y="635000"/>
                    <a:pt x="221343" y="547914"/>
                  </a:cubicBezTo>
                  <a:cubicBezTo>
                    <a:pt x="442686" y="460828"/>
                    <a:pt x="1126672" y="0"/>
                    <a:pt x="1473200" y="68943"/>
                  </a:cubicBezTo>
                  <a:cubicBezTo>
                    <a:pt x="1819728" y="137886"/>
                    <a:pt x="2155371" y="703943"/>
                    <a:pt x="2300514" y="961571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356"/>
            </a:p>
          </p:txBody>
        </p:sp>
        <p:sp>
          <p:nvSpPr>
            <p:cNvPr id="490" name="Полилиния 489"/>
            <p:cNvSpPr/>
            <p:nvPr/>
          </p:nvSpPr>
          <p:spPr>
            <a:xfrm>
              <a:off x="3403472" y="2601890"/>
              <a:ext cx="2480594" cy="4540233"/>
            </a:xfrm>
            <a:custGeom>
              <a:avLst/>
              <a:gdLst>
                <a:gd name="connsiteX0" fmla="*/ 0 w 2481943"/>
                <a:gd name="connsiteY0" fmla="*/ 729343 h 4539343"/>
                <a:gd name="connsiteX1" fmla="*/ 1436915 w 2481943"/>
                <a:gd name="connsiteY1" fmla="*/ 0 h 4539343"/>
                <a:gd name="connsiteX2" fmla="*/ 2481943 w 2481943"/>
                <a:gd name="connsiteY2" fmla="*/ 1937658 h 4539343"/>
                <a:gd name="connsiteX3" fmla="*/ 1621972 w 2481943"/>
                <a:gd name="connsiteY3" fmla="*/ 4539343 h 4539343"/>
                <a:gd name="connsiteX4" fmla="*/ 729343 w 2481943"/>
                <a:gd name="connsiteY4" fmla="*/ 4474029 h 4539343"/>
                <a:gd name="connsiteX5" fmla="*/ 1306286 w 2481943"/>
                <a:gd name="connsiteY5" fmla="*/ 2699658 h 4539343"/>
                <a:gd name="connsiteX6" fmla="*/ 1055915 w 2481943"/>
                <a:gd name="connsiteY6" fmla="*/ 2296886 h 4539343"/>
                <a:gd name="connsiteX7" fmla="*/ 478972 w 2481943"/>
                <a:gd name="connsiteY7" fmla="*/ 2068286 h 4539343"/>
                <a:gd name="connsiteX8" fmla="*/ 478972 w 2481943"/>
                <a:gd name="connsiteY8" fmla="*/ 1807029 h 4539343"/>
                <a:gd name="connsiteX9" fmla="*/ 0 w 2481943"/>
                <a:gd name="connsiteY9" fmla="*/ 729343 h 4539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1943" h="4539343">
                  <a:moveTo>
                    <a:pt x="0" y="729343"/>
                  </a:moveTo>
                  <a:lnTo>
                    <a:pt x="1436915" y="0"/>
                  </a:lnTo>
                  <a:lnTo>
                    <a:pt x="2481943" y="1937658"/>
                  </a:lnTo>
                  <a:lnTo>
                    <a:pt x="1621972" y="4539343"/>
                  </a:lnTo>
                  <a:lnTo>
                    <a:pt x="729343" y="4474029"/>
                  </a:lnTo>
                  <a:lnTo>
                    <a:pt x="1306286" y="2699658"/>
                  </a:lnTo>
                  <a:lnTo>
                    <a:pt x="1055915" y="2296886"/>
                  </a:lnTo>
                  <a:lnTo>
                    <a:pt x="478972" y="2068286"/>
                  </a:lnTo>
                  <a:lnTo>
                    <a:pt x="478972" y="1807029"/>
                  </a:lnTo>
                  <a:lnTo>
                    <a:pt x="0" y="729343"/>
                  </a:lnTo>
                  <a:close/>
                </a:path>
              </a:pathLst>
            </a:cu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356"/>
            </a:p>
          </p:txBody>
        </p:sp>
      </p:grpSp>
    </p:spTree>
    <p:extLst>
      <p:ext uri="{BB962C8B-B14F-4D97-AF65-F5344CB8AC3E}">
        <p14:creationId xmlns="" xmlns:p14="http://schemas.microsoft.com/office/powerpoint/2010/main" val="31703641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3"/>
          <p:cNvGrpSpPr>
            <a:grpSpLocks/>
          </p:cNvGrpSpPr>
          <p:nvPr/>
        </p:nvGrpSpPr>
        <p:grpSpPr bwMode="auto">
          <a:xfrm>
            <a:off x="1" y="799971"/>
            <a:ext cx="10333038" cy="7408992"/>
            <a:chOff x="659123" y="620381"/>
            <a:chExt cx="9363449" cy="7048676"/>
          </a:xfrm>
        </p:grpSpPr>
        <p:pic>
          <p:nvPicPr>
            <p:cNvPr id="22651" name="Рисунок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7596" t="24422" r="24240" b="5338"/>
            <a:stretch>
              <a:fillRect/>
            </a:stretch>
          </p:blipFill>
          <p:spPr bwMode="auto">
            <a:xfrm>
              <a:off x="659123" y="644143"/>
              <a:ext cx="9363449" cy="7024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Group 316"/>
            <p:cNvGrpSpPr>
              <a:grpSpLocks/>
            </p:cNvGrpSpPr>
            <p:nvPr/>
          </p:nvGrpSpPr>
          <p:grpSpPr bwMode="auto">
            <a:xfrm>
              <a:off x="5016346" y="3975888"/>
              <a:ext cx="211115" cy="221311"/>
              <a:chOff x="4727" y="2506"/>
              <a:chExt cx="706" cy="1172"/>
            </a:xfrm>
          </p:grpSpPr>
          <p:sp>
            <p:nvSpPr>
              <p:cNvPr id="22990" name="Freeform 317"/>
              <p:cNvSpPr>
                <a:spLocks/>
              </p:cNvSpPr>
              <p:nvPr/>
            </p:nvSpPr>
            <p:spPr bwMode="auto">
              <a:xfrm>
                <a:off x="4727" y="3558"/>
                <a:ext cx="46" cy="120"/>
              </a:xfrm>
              <a:custGeom>
                <a:avLst/>
                <a:gdLst>
                  <a:gd name="T0" fmla="*/ 0 w 139"/>
                  <a:gd name="T1" fmla="*/ 60 h 135"/>
                  <a:gd name="T2" fmla="*/ 0 w 139"/>
                  <a:gd name="T3" fmla="*/ 41 h 135"/>
                  <a:gd name="T4" fmla="*/ 0 w 139"/>
                  <a:gd name="T5" fmla="*/ 41 h 135"/>
                  <a:gd name="T6" fmla="*/ 0 w 139"/>
                  <a:gd name="T7" fmla="*/ 20 h 135"/>
                  <a:gd name="T8" fmla="*/ 0 w 139"/>
                  <a:gd name="T9" fmla="*/ 20 h 135"/>
                  <a:gd name="T10" fmla="*/ 0 w 139"/>
                  <a:gd name="T11" fmla="*/ 0 h 135"/>
                  <a:gd name="T12" fmla="*/ 0 w 139"/>
                  <a:gd name="T13" fmla="*/ 0 h 135"/>
                  <a:gd name="T14" fmla="*/ 0 w 139"/>
                  <a:gd name="T15" fmla="*/ 60 h 135"/>
                  <a:gd name="T16" fmla="*/ 0 w 139"/>
                  <a:gd name="T17" fmla="*/ 60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135"/>
                  <a:gd name="T29" fmla="*/ 139 w 139"/>
                  <a:gd name="T30" fmla="*/ 135 h 1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91" name="Freeform 318"/>
              <p:cNvSpPr>
                <a:spLocks/>
              </p:cNvSpPr>
              <p:nvPr/>
            </p:nvSpPr>
            <p:spPr bwMode="auto">
              <a:xfrm>
                <a:off x="4773" y="2564"/>
                <a:ext cx="648" cy="1114"/>
              </a:xfrm>
              <a:custGeom>
                <a:avLst/>
                <a:gdLst>
                  <a:gd name="T0" fmla="*/ 0 w 1946"/>
                  <a:gd name="T1" fmla="*/ 488 h 1278"/>
                  <a:gd name="T2" fmla="*/ 0 w 1946"/>
                  <a:gd name="T3" fmla="*/ 38 h 1278"/>
                  <a:gd name="T4" fmla="*/ 0 w 1946"/>
                  <a:gd name="T5" fmla="*/ 38 h 1278"/>
                  <a:gd name="T6" fmla="*/ 0 w 1946"/>
                  <a:gd name="T7" fmla="*/ 36 h 1278"/>
                  <a:gd name="T8" fmla="*/ 0 w 1946"/>
                  <a:gd name="T9" fmla="*/ 31 h 1278"/>
                  <a:gd name="T10" fmla="*/ 0 w 1946"/>
                  <a:gd name="T11" fmla="*/ 28 h 1278"/>
                  <a:gd name="T12" fmla="*/ 0 w 1946"/>
                  <a:gd name="T13" fmla="*/ 24 h 1278"/>
                  <a:gd name="T14" fmla="*/ 0 w 1946"/>
                  <a:gd name="T15" fmla="*/ 21 h 1278"/>
                  <a:gd name="T16" fmla="*/ 0 w 1946"/>
                  <a:gd name="T17" fmla="*/ 18 h 1278"/>
                  <a:gd name="T18" fmla="*/ 0 w 1946"/>
                  <a:gd name="T19" fmla="*/ 15 h 1278"/>
                  <a:gd name="T20" fmla="*/ 0 w 1946"/>
                  <a:gd name="T21" fmla="*/ 11 h 1278"/>
                  <a:gd name="T22" fmla="*/ 0 w 1946"/>
                  <a:gd name="T23" fmla="*/ 9 h 1278"/>
                  <a:gd name="T24" fmla="*/ 0 w 1946"/>
                  <a:gd name="T25" fmla="*/ 7 h 1278"/>
                  <a:gd name="T26" fmla="*/ 0 w 1946"/>
                  <a:gd name="T27" fmla="*/ 5 h 1278"/>
                  <a:gd name="T28" fmla="*/ 0 w 1946"/>
                  <a:gd name="T29" fmla="*/ 3 h 1278"/>
                  <a:gd name="T30" fmla="*/ 0 w 1946"/>
                  <a:gd name="T31" fmla="*/ 3 h 1278"/>
                  <a:gd name="T32" fmla="*/ 0 w 1946"/>
                  <a:gd name="T33" fmla="*/ 3 h 1278"/>
                  <a:gd name="T34" fmla="*/ 0 w 1946"/>
                  <a:gd name="T35" fmla="*/ 0 h 1278"/>
                  <a:gd name="T36" fmla="*/ 0 w 1946"/>
                  <a:gd name="T37" fmla="*/ 0 h 1278"/>
                  <a:gd name="T38" fmla="*/ 0 w 1946"/>
                  <a:gd name="T39" fmla="*/ 0 h 1278"/>
                  <a:gd name="T40" fmla="*/ 0 w 1946"/>
                  <a:gd name="T41" fmla="*/ 3 h 1278"/>
                  <a:gd name="T42" fmla="*/ 0 w 1946"/>
                  <a:gd name="T43" fmla="*/ 3 h 1278"/>
                  <a:gd name="T44" fmla="*/ 0 w 1946"/>
                  <a:gd name="T45" fmla="*/ 3 h 1278"/>
                  <a:gd name="T46" fmla="*/ 0 w 1946"/>
                  <a:gd name="T47" fmla="*/ 5 h 1278"/>
                  <a:gd name="T48" fmla="*/ 1 w 1946"/>
                  <a:gd name="T49" fmla="*/ 7 h 1278"/>
                  <a:gd name="T50" fmla="*/ 1 w 1946"/>
                  <a:gd name="T51" fmla="*/ 9 h 1278"/>
                  <a:gd name="T52" fmla="*/ 1 w 1946"/>
                  <a:gd name="T53" fmla="*/ 11 h 1278"/>
                  <a:gd name="T54" fmla="*/ 1 w 1946"/>
                  <a:gd name="T55" fmla="*/ 15 h 1278"/>
                  <a:gd name="T56" fmla="*/ 1 w 1946"/>
                  <a:gd name="T57" fmla="*/ 18 h 1278"/>
                  <a:gd name="T58" fmla="*/ 1 w 1946"/>
                  <a:gd name="T59" fmla="*/ 21 h 1278"/>
                  <a:gd name="T60" fmla="*/ 1 w 1946"/>
                  <a:gd name="T61" fmla="*/ 24 h 1278"/>
                  <a:gd name="T62" fmla="*/ 1 w 1946"/>
                  <a:gd name="T63" fmla="*/ 28 h 1278"/>
                  <a:gd name="T64" fmla="*/ 1 w 1946"/>
                  <a:gd name="T65" fmla="*/ 31 h 1278"/>
                  <a:gd name="T66" fmla="*/ 1 w 1946"/>
                  <a:gd name="T67" fmla="*/ 36 h 1278"/>
                  <a:gd name="T68" fmla="*/ 1 w 1946"/>
                  <a:gd name="T69" fmla="*/ 38 h 1278"/>
                  <a:gd name="T70" fmla="*/ 1 w 1946"/>
                  <a:gd name="T71" fmla="*/ 38 h 1278"/>
                  <a:gd name="T72" fmla="*/ 1 w 1946"/>
                  <a:gd name="T73" fmla="*/ 488 h 1278"/>
                  <a:gd name="T74" fmla="*/ 0 w 1946"/>
                  <a:gd name="T75" fmla="*/ 488 h 127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46"/>
                  <a:gd name="T115" fmla="*/ 0 h 1278"/>
                  <a:gd name="T116" fmla="*/ 1946 w 1946"/>
                  <a:gd name="T117" fmla="*/ 1278 h 127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92" name="Rectangle 319"/>
              <p:cNvSpPr>
                <a:spLocks noChangeArrowheads="1"/>
              </p:cNvSpPr>
              <p:nvPr/>
            </p:nvSpPr>
            <p:spPr bwMode="auto">
              <a:xfrm>
                <a:off x="5188" y="3087"/>
                <a:ext cx="42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93" name="Rectangle 320"/>
              <p:cNvSpPr>
                <a:spLocks noChangeArrowheads="1"/>
              </p:cNvSpPr>
              <p:nvPr/>
            </p:nvSpPr>
            <p:spPr bwMode="auto">
              <a:xfrm>
                <a:off x="5168" y="3134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94" name="Rectangle 321"/>
              <p:cNvSpPr>
                <a:spLocks noChangeArrowheads="1"/>
              </p:cNvSpPr>
              <p:nvPr/>
            </p:nvSpPr>
            <p:spPr bwMode="auto">
              <a:xfrm>
                <a:off x="5306" y="3034"/>
                <a:ext cx="42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95" name="Rectangle 322"/>
              <p:cNvSpPr>
                <a:spLocks noChangeArrowheads="1"/>
              </p:cNvSpPr>
              <p:nvPr/>
            </p:nvSpPr>
            <p:spPr bwMode="auto">
              <a:xfrm>
                <a:off x="5286" y="3087"/>
                <a:ext cx="40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96" name="Rectangle 323"/>
              <p:cNvSpPr>
                <a:spLocks noChangeArrowheads="1"/>
              </p:cNvSpPr>
              <p:nvPr/>
            </p:nvSpPr>
            <p:spPr bwMode="auto">
              <a:xfrm>
                <a:off x="5286" y="2987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97" name="Rectangle 324"/>
              <p:cNvSpPr>
                <a:spLocks noChangeArrowheads="1"/>
              </p:cNvSpPr>
              <p:nvPr/>
            </p:nvSpPr>
            <p:spPr bwMode="auto">
              <a:xfrm>
                <a:off x="4773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98" name="Rectangle 325"/>
              <p:cNvSpPr>
                <a:spLocks noChangeArrowheads="1"/>
              </p:cNvSpPr>
              <p:nvPr/>
            </p:nvSpPr>
            <p:spPr bwMode="auto">
              <a:xfrm>
                <a:off x="4773" y="3024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99" name="Rectangle 326"/>
              <p:cNvSpPr>
                <a:spLocks noChangeArrowheads="1"/>
              </p:cNvSpPr>
              <p:nvPr/>
            </p:nvSpPr>
            <p:spPr bwMode="auto">
              <a:xfrm>
                <a:off x="4773" y="3123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00" name="Rectangle 327"/>
              <p:cNvSpPr>
                <a:spLocks noChangeArrowheads="1"/>
              </p:cNvSpPr>
              <p:nvPr/>
            </p:nvSpPr>
            <p:spPr bwMode="auto">
              <a:xfrm>
                <a:off x="4946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01" name="Rectangle 328"/>
              <p:cNvSpPr>
                <a:spLocks noChangeArrowheads="1"/>
              </p:cNvSpPr>
              <p:nvPr/>
            </p:nvSpPr>
            <p:spPr bwMode="auto">
              <a:xfrm>
                <a:off x="4924" y="312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02" name="Rectangle 329"/>
              <p:cNvSpPr>
                <a:spLocks noChangeArrowheads="1"/>
              </p:cNvSpPr>
              <p:nvPr/>
            </p:nvSpPr>
            <p:spPr bwMode="auto">
              <a:xfrm>
                <a:off x="4773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03" name="Rectangle 330"/>
              <p:cNvSpPr>
                <a:spLocks noChangeArrowheads="1"/>
              </p:cNvSpPr>
              <p:nvPr/>
            </p:nvSpPr>
            <p:spPr bwMode="auto">
              <a:xfrm>
                <a:off x="4773" y="3406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04" name="Rectangle 331"/>
              <p:cNvSpPr>
                <a:spLocks noChangeArrowheads="1"/>
              </p:cNvSpPr>
              <p:nvPr/>
            </p:nvSpPr>
            <p:spPr bwMode="auto">
              <a:xfrm>
                <a:off x="4773" y="3505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05" name="Rectangle 332"/>
              <p:cNvSpPr>
                <a:spLocks noChangeArrowheads="1"/>
              </p:cNvSpPr>
              <p:nvPr/>
            </p:nvSpPr>
            <p:spPr bwMode="auto">
              <a:xfrm>
                <a:off x="4946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06" name="Rectangle 333"/>
              <p:cNvSpPr>
                <a:spLocks noChangeArrowheads="1"/>
              </p:cNvSpPr>
              <p:nvPr/>
            </p:nvSpPr>
            <p:spPr bwMode="auto">
              <a:xfrm>
                <a:off x="4924" y="3505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07" name="Freeform 334"/>
              <p:cNvSpPr>
                <a:spLocks/>
              </p:cNvSpPr>
              <p:nvPr/>
            </p:nvSpPr>
            <p:spPr bwMode="auto">
              <a:xfrm>
                <a:off x="5024" y="3076"/>
                <a:ext cx="146" cy="89"/>
              </a:xfrm>
              <a:custGeom>
                <a:avLst/>
                <a:gdLst>
                  <a:gd name="T0" fmla="*/ 0 w 440"/>
                  <a:gd name="T1" fmla="*/ 39 h 102"/>
                  <a:gd name="T2" fmla="*/ 0 w 440"/>
                  <a:gd name="T3" fmla="*/ 35 h 102"/>
                  <a:gd name="T4" fmla="*/ 0 w 440"/>
                  <a:gd name="T5" fmla="*/ 32 h 102"/>
                  <a:gd name="T6" fmla="*/ 0 w 440"/>
                  <a:gd name="T7" fmla="*/ 28 h 102"/>
                  <a:gd name="T8" fmla="*/ 0 w 440"/>
                  <a:gd name="T9" fmla="*/ 25 h 102"/>
                  <a:gd name="T10" fmla="*/ 0 w 440"/>
                  <a:gd name="T11" fmla="*/ 21 h 102"/>
                  <a:gd name="T12" fmla="*/ 0 w 440"/>
                  <a:gd name="T13" fmla="*/ 18 h 102"/>
                  <a:gd name="T14" fmla="*/ 0 w 440"/>
                  <a:gd name="T15" fmla="*/ 15 h 102"/>
                  <a:gd name="T16" fmla="*/ 0 w 440"/>
                  <a:gd name="T17" fmla="*/ 11 h 102"/>
                  <a:gd name="T18" fmla="*/ 0 w 440"/>
                  <a:gd name="T19" fmla="*/ 9 h 102"/>
                  <a:gd name="T20" fmla="*/ 0 w 440"/>
                  <a:gd name="T21" fmla="*/ 7 h 102"/>
                  <a:gd name="T22" fmla="*/ 0 w 440"/>
                  <a:gd name="T23" fmla="*/ 5 h 102"/>
                  <a:gd name="T24" fmla="*/ 0 w 440"/>
                  <a:gd name="T25" fmla="*/ 3 h 102"/>
                  <a:gd name="T26" fmla="*/ 0 w 440"/>
                  <a:gd name="T27" fmla="*/ 3 h 102"/>
                  <a:gd name="T28" fmla="*/ 0 w 440"/>
                  <a:gd name="T29" fmla="*/ 3 h 102"/>
                  <a:gd name="T30" fmla="*/ 0 w 440"/>
                  <a:gd name="T31" fmla="*/ 0 h 102"/>
                  <a:gd name="T32" fmla="*/ 0 w 440"/>
                  <a:gd name="T33" fmla="*/ 0 h 102"/>
                  <a:gd name="T34" fmla="*/ 0 w 440"/>
                  <a:gd name="T35" fmla="*/ 0 h 102"/>
                  <a:gd name="T36" fmla="*/ 0 w 440"/>
                  <a:gd name="T37" fmla="*/ 3 h 102"/>
                  <a:gd name="T38" fmla="*/ 0 w 440"/>
                  <a:gd name="T39" fmla="*/ 3 h 102"/>
                  <a:gd name="T40" fmla="*/ 0 w 440"/>
                  <a:gd name="T41" fmla="*/ 3 h 102"/>
                  <a:gd name="T42" fmla="*/ 0 w 440"/>
                  <a:gd name="T43" fmla="*/ 5 h 102"/>
                  <a:gd name="T44" fmla="*/ 0 w 440"/>
                  <a:gd name="T45" fmla="*/ 7 h 102"/>
                  <a:gd name="T46" fmla="*/ 0 w 440"/>
                  <a:gd name="T47" fmla="*/ 9 h 102"/>
                  <a:gd name="T48" fmla="*/ 0 w 440"/>
                  <a:gd name="T49" fmla="*/ 11 h 102"/>
                  <a:gd name="T50" fmla="*/ 0 w 440"/>
                  <a:gd name="T51" fmla="*/ 15 h 102"/>
                  <a:gd name="T52" fmla="*/ 0 w 440"/>
                  <a:gd name="T53" fmla="*/ 18 h 102"/>
                  <a:gd name="T54" fmla="*/ 0 w 440"/>
                  <a:gd name="T55" fmla="*/ 21 h 102"/>
                  <a:gd name="T56" fmla="*/ 0 w 440"/>
                  <a:gd name="T57" fmla="*/ 25 h 102"/>
                  <a:gd name="T58" fmla="*/ 0 w 440"/>
                  <a:gd name="T59" fmla="*/ 28 h 102"/>
                  <a:gd name="T60" fmla="*/ 0 w 440"/>
                  <a:gd name="T61" fmla="*/ 32 h 102"/>
                  <a:gd name="T62" fmla="*/ 0 w 440"/>
                  <a:gd name="T63" fmla="*/ 35 h 102"/>
                  <a:gd name="T64" fmla="*/ 0 w 440"/>
                  <a:gd name="T65" fmla="*/ 39 h 102"/>
                  <a:gd name="T66" fmla="*/ 0 w 440"/>
                  <a:gd name="T67" fmla="*/ 39 h 1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0"/>
                  <a:gd name="T103" fmla="*/ 0 h 102"/>
                  <a:gd name="T104" fmla="*/ 440 w 440"/>
                  <a:gd name="T105" fmla="*/ 102 h 10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08" name="Freeform 335"/>
              <p:cNvSpPr>
                <a:spLocks/>
              </p:cNvSpPr>
              <p:nvPr/>
            </p:nvSpPr>
            <p:spPr bwMode="auto">
              <a:xfrm>
                <a:off x="4789" y="2506"/>
                <a:ext cx="615" cy="147"/>
              </a:xfrm>
              <a:custGeom>
                <a:avLst/>
                <a:gdLst>
                  <a:gd name="T0" fmla="*/ 0 w 1847"/>
                  <a:gd name="T1" fmla="*/ 25 h 168"/>
                  <a:gd name="T2" fmla="*/ 0 w 1847"/>
                  <a:gd name="T3" fmla="*/ 27 h 168"/>
                  <a:gd name="T4" fmla="*/ 0 w 1847"/>
                  <a:gd name="T5" fmla="*/ 31 h 168"/>
                  <a:gd name="T6" fmla="*/ 0 w 1847"/>
                  <a:gd name="T7" fmla="*/ 35 h 168"/>
                  <a:gd name="T8" fmla="*/ 0 w 1847"/>
                  <a:gd name="T9" fmla="*/ 40 h 168"/>
                  <a:gd name="T10" fmla="*/ 0 w 1847"/>
                  <a:gd name="T11" fmla="*/ 47 h 168"/>
                  <a:gd name="T12" fmla="*/ 0 w 1847"/>
                  <a:gd name="T13" fmla="*/ 53 h 168"/>
                  <a:gd name="T14" fmla="*/ 0 w 1847"/>
                  <a:gd name="T15" fmla="*/ 62 h 168"/>
                  <a:gd name="T16" fmla="*/ 0 w 1847"/>
                  <a:gd name="T17" fmla="*/ 67 h 168"/>
                  <a:gd name="T18" fmla="*/ 0 w 1847"/>
                  <a:gd name="T19" fmla="*/ 46 h 168"/>
                  <a:gd name="T20" fmla="*/ 0 w 1847"/>
                  <a:gd name="T21" fmla="*/ 46 h 168"/>
                  <a:gd name="T22" fmla="*/ 0 w 1847"/>
                  <a:gd name="T23" fmla="*/ 46 h 168"/>
                  <a:gd name="T24" fmla="*/ 0 w 1847"/>
                  <a:gd name="T25" fmla="*/ 46 h 168"/>
                  <a:gd name="T26" fmla="*/ 0 w 1847"/>
                  <a:gd name="T27" fmla="*/ 46 h 168"/>
                  <a:gd name="T28" fmla="*/ 0 w 1847"/>
                  <a:gd name="T29" fmla="*/ 46 h 168"/>
                  <a:gd name="T30" fmla="*/ 0 w 1847"/>
                  <a:gd name="T31" fmla="*/ 46 h 168"/>
                  <a:gd name="T32" fmla="*/ 0 w 1847"/>
                  <a:gd name="T33" fmla="*/ 46 h 168"/>
                  <a:gd name="T34" fmla="*/ 0 w 1847"/>
                  <a:gd name="T35" fmla="*/ 40 h 168"/>
                  <a:gd name="T36" fmla="*/ 0 w 1847"/>
                  <a:gd name="T37" fmla="*/ 33 h 168"/>
                  <a:gd name="T38" fmla="*/ 0 w 1847"/>
                  <a:gd name="T39" fmla="*/ 25 h 168"/>
                  <a:gd name="T40" fmla="*/ 0 w 1847"/>
                  <a:gd name="T41" fmla="*/ 17 h 168"/>
                  <a:gd name="T42" fmla="*/ 0 w 1847"/>
                  <a:gd name="T43" fmla="*/ 11 h 168"/>
                  <a:gd name="T44" fmla="*/ 0 w 1847"/>
                  <a:gd name="T45" fmla="*/ 5 h 168"/>
                  <a:gd name="T46" fmla="*/ 0 w 1847"/>
                  <a:gd name="T47" fmla="*/ 4 h 168"/>
                  <a:gd name="T48" fmla="*/ 0 w 1847"/>
                  <a:gd name="T49" fmla="*/ 1 h 168"/>
                  <a:gd name="T50" fmla="*/ 0 w 1847"/>
                  <a:gd name="T51" fmla="*/ 1 h 168"/>
                  <a:gd name="T52" fmla="*/ 0 w 1847"/>
                  <a:gd name="T53" fmla="*/ 4 h 168"/>
                  <a:gd name="T54" fmla="*/ 0 w 1847"/>
                  <a:gd name="T55" fmla="*/ 5 h 168"/>
                  <a:gd name="T56" fmla="*/ 0 w 1847"/>
                  <a:gd name="T57" fmla="*/ 11 h 168"/>
                  <a:gd name="T58" fmla="*/ 1 w 1847"/>
                  <a:gd name="T59" fmla="*/ 17 h 168"/>
                  <a:gd name="T60" fmla="*/ 1 w 1847"/>
                  <a:gd name="T61" fmla="*/ 25 h 168"/>
                  <a:gd name="T62" fmla="*/ 1 w 1847"/>
                  <a:gd name="T63" fmla="*/ 33 h 168"/>
                  <a:gd name="T64" fmla="*/ 1 w 1847"/>
                  <a:gd name="T65" fmla="*/ 40 h 168"/>
                  <a:gd name="T66" fmla="*/ 1 w 1847"/>
                  <a:gd name="T67" fmla="*/ 46 h 168"/>
                  <a:gd name="T68" fmla="*/ 1 w 1847"/>
                  <a:gd name="T69" fmla="*/ 46 h 168"/>
                  <a:gd name="T70" fmla="*/ 1 w 1847"/>
                  <a:gd name="T71" fmla="*/ 46 h 168"/>
                  <a:gd name="T72" fmla="*/ 1 w 1847"/>
                  <a:gd name="T73" fmla="*/ 46 h 168"/>
                  <a:gd name="T74" fmla="*/ 1 w 1847"/>
                  <a:gd name="T75" fmla="*/ 46 h 168"/>
                  <a:gd name="T76" fmla="*/ 1 w 1847"/>
                  <a:gd name="T77" fmla="*/ 46 h 168"/>
                  <a:gd name="T78" fmla="*/ 1 w 1847"/>
                  <a:gd name="T79" fmla="*/ 46 h 168"/>
                  <a:gd name="T80" fmla="*/ 1 w 1847"/>
                  <a:gd name="T81" fmla="*/ 46 h 168"/>
                  <a:gd name="T82" fmla="*/ 1 w 1847"/>
                  <a:gd name="T83" fmla="*/ 67 h 168"/>
                  <a:gd name="T84" fmla="*/ 1 w 1847"/>
                  <a:gd name="T85" fmla="*/ 62 h 168"/>
                  <a:gd name="T86" fmla="*/ 1 w 1847"/>
                  <a:gd name="T87" fmla="*/ 53 h 168"/>
                  <a:gd name="T88" fmla="*/ 1 w 1847"/>
                  <a:gd name="T89" fmla="*/ 47 h 168"/>
                  <a:gd name="T90" fmla="*/ 0 w 1847"/>
                  <a:gd name="T91" fmla="*/ 40 h 168"/>
                  <a:gd name="T92" fmla="*/ 0 w 1847"/>
                  <a:gd name="T93" fmla="*/ 35 h 168"/>
                  <a:gd name="T94" fmla="*/ 0 w 1847"/>
                  <a:gd name="T95" fmla="*/ 31 h 168"/>
                  <a:gd name="T96" fmla="*/ 0 w 1847"/>
                  <a:gd name="T97" fmla="*/ 27 h 168"/>
                  <a:gd name="T98" fmla="*/ 0 w 1847"/>
                  <a:gd name="T99" fmla="*/ 25 h 1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47"/>
                  <a:gd name="T151" fmla="*/ 0 h 168"/>
                  <a:gd name="T152" fmla="*/ 1847 w 1847"/>
                  <a:gd name="T153" fmla="*/ 168 h 1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09" name="Rectangle 336"/>
              <p:cNvSpPr>
                <a:spLocks noChangeArrowheads="1"/>
              </p:cNvSpPr>
              <p:nvPr/>
            </p:nvSpPr>
            <p:spPr bwMode="auto">
              <a:xfrm>
                <a:off x="5404" y="2595"/>
                <a:ext cx="29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10" name="Rectangle 337"/>
              <p:cNvSpPr>
                <a:spLocks noChangeArrowheads="1"/>
              </p:cNvSpPr>
              <p:nvPr/>
            </p:nvSpPr>
            <p:spPr bwMode="auto">
              <a:xfrm>
                <a:off x="4759" y="2595"/>
                <a:ext cx="30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11" name="Rectangle 338"/>
              <p:cNvSpPr>
                <a:spLocks noChangeArrowheads="1"/>
              </p:cNvSpPr>
              <p:nvPr/>
            </p:nvSpPr>
            <p:spPr bwMode="auto">
              <a:xfrm>
                <a:off x="5026" y="3165"/>
                <a:ext cx="142" cy="330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12" name="Rectangle 339"/>
              <p:cNvSpPr>
                <a:spLocks noChangeArrowheads="1"/>
              </p:cNvSpPr>
              <p:nvPr/>
            </p:nvSpPr>
            <p:spPr bwMode="auto">
              <a:xfrm>
                <a:off x="5026" y="349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13" name="Rectangle 340"/>
              <p:cNvSpPr>
                <a:spLocks noChangeArrowheads="1"/>
              </p:cNvSpPr>
              <p:nvPr/>
            </p:nvSpPr>
            <p:spPr bwMode="auto">
              <a:xfrm>
                <a:off x="5026" y="3558"/>
                <a:ext cx="142" cy="15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14" name="Rectangle 341"/>
              <p:cNvSpPr>
                <a:spLocks noChangeArrowheads="1"/>
              </p:cNvSpPr>
              <p:nvPr/>
            </p:nvSpPr>
            <p:spPr bwMode="auto">
              <a:xfrm>
                <a:off x="5026" y="361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15" name="Rectangle 342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16" name="Rectangle 343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17" name="Rectangle 344"/>
              <p:cNvSpPr>
                <a:spLocks noChangeArrowheads="1"/>
              </p:cNvSpPr>
              <p:nvPr/>
            </p:nvSpPr>
            <p:spPr bwMode="auto">
              <a:xfrm>
                <a:off x="5032" y="3186"/>
                <a:ext cx="62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18" name="Rectangle 345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19" name="Rectangle 346"/>
              <p:cNvSpPr>
                <a:spLocks noChangeArrowheads="1"/>
              </p:cNvSpPr>
              <p:nvPr/>
            </p:nvSpPr>
            <p:spPr bwMode="auto">
              <a:xfrm>
                <a:off x="5168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20" name="Rectangle 347"/>
              <p:cNvSpPr>
                <a:spLocks noChangeArrowheads="1"/>
              </p:cNvSpPr>
              <p:nvPr/>
            </p:nvSpPr>
            <p:spPr bwMode="auto">
              <a:xfrm>
                <a:off x="4992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21" name="Rectangle 348"/>
              <p:cNvSpPr>
                <a:spLocks noChangeArrowheads="1"/>
              </p:cNvSpPr>
              <p:nvPr/>
            </p:nvSpPr>
            <p:spPr bwMode="auto">
              <a:xfrm>
                <a:off x="5026" y="351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22" name="Rectangle 349"/>
              <p:cNvSpPr>
                <a:spLocks noChangeArrowheads="1"/>
              </p:cNvSpPr>
              <p:nvPr/>
            </p:nvSpPr>
            <p:spPr bwMode="auto">
              <a:xfrm>
                <a:off x="5026" y="3573"/>
                <a:ext cx="142" cy="42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23" name="Rectangle 350"/>
              <p:cNvSpPr>
                <a:spLocks noChangeArrowheads="1"/>
              </p:cNvSpPr>
              <p:nvPr/>
            </p:nvSpPr>
            <p:spPr bwMode="auto">
              <a:xfrm>
                <a:off x="5026" y="363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24" name="Rectangle 351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25" name="Rectangle 352"/>
              <p:cNvSpPr>
                <a:spLocks noChangeArrowheads="1"/>
              </p:cNvSpPr>
              <p:nvPr/>
            </p:nvSpPr>
            <p:spPr bwMode="auto">
              <a:xfrm>
                <a:off x="5032" y="3369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26" name="Rectangle 353"/>
              <p:cNvSpPr>
                <a:spLocks noChangeArrowheads="1"/>
              </p:cNvSpPr>
              <p:nvPr/>
            </p:nvSpPr>
            <p:spPr bwMode="auto">
              <a:xfrm>
                <a:off x="510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27" name="Rectangle 354"/>
              <p:cNvSpPr>
                <a:spLocks noChangeArrowheads="1"/>
              </p:cNvSpPr>
              <p:nvPr/>
            </p:nvSpPr>
            <p:spPr bwMode="auto">
              <a:xfrm>
                <a:off x="508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28" name="Rectangle 355"/>
              <p:cNvSpPr>
                <a:spLocks noChangeArrowheads="1"/>
              </p:cNvSpPr>
              <p:nvPr/>
            </p:nvSpPr>
            <p:spPr bwMode="auto">
              <a:xfrm>
                <a:off x="5100" y="3395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29" name="Rectangle 356"/>
              <p:cNvSpPr>
                <a:spLocks noChangeArrowheads="1"/>
              </p:cNvSpPr>
              <p:nvPr/>
            </p:nvSpPr>
            <p:spPr bwMode="auto">
              <a:xfrm>
                <a:off x="5032" y="3395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30" name="Rectangle 357"/>
              <p:cNvSpPr>
                <a:spLocks noChangeArrowheads="1"/>
              </p:cNvSpPr>
              <p:nvPr/>
            </p:nvSpPr>
            <p:spPr bwMode="auto">
              <a:xfrm>
                <a:off x="5168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31" name="Rectangle 358"/>
              <p:cNvSpPr>
                <a:spLocks noChangeArrowheads="1"/>
              </p:cNvSpPr>
              <p:nvPr/>
            </p:nvSpPr>
            <p:spPr bwMode="auto">
              <a:xfrm>
                <a:off x="4992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32" name="Rectangle 359"/>
              <p:cNvSpPr>
                <a:spLocks noChangeArrowheads="1"/>
              </p:cNvSpPr>
              <p:nvPr/>
            </p:nvSpPr>
            <p:spPr bwMode="auto">
              <a:xfrm>
                <a:off x="5334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33" name="Rectangle 360"/>
              <p:cNvSpPr>
                <a:spLocks noChangeArrowheads="1"/>
              </p:cNvSpPr>
              <p:nvPr/>
            </p:nvSpPr>
            <p:spPr bwMode="auto">
              <a:xfrm>
                <a:off x="5228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34" name="Rectangle 361"/>
              <p:cNvSpPr>
                <a:spLocks noChangeArrowheads="1"/>
              </p:cNvSpPr>
              <p:nvPr/>
            </p:nvSpPr>
            <p:spPr bwMode="auto">
              <a:xfrm>
                <a:off x="4912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35" name="Rectangle 362"/>
              <p:cNvSpPr>
                <a:spLocks noChangeArrowheads="1"/>
              </p:cNvSpPr>
              <p:nvPr/>
            </p:nvSpPr>
            <p:spPr bwMode="auto">
              <a:xfrm>
                <a:off x="5122" y="2747"/>
                <a:ext cx="54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36" name="Rectangle 363"/>
              <p:cNvSpPr>
                <a:spLocks noChangeArrowheads="1"/>
              </p:cNvSpPr>
              <p:nvPr/>
            </p:nvSpPr>
            <p:spPr bwMode="auto">
              <a:xfrm>
                <a:off x="522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37" name="Rectangle 364"/>
              <p:cNvSpPr>
                <a:spLocks noChangeArrowheads="1"/>
              </p:cNvSpPr>
              <p:nvPr/>
            </p:nvSpPr>
            <p:spPr bwMode="auto">
              <a:xfrm>
                <a:off x="5334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38" name="Rectangle 365"/>
              <p:cNvSpPr>
                <a:spLocks noChangeArrowheads="1"/>
              </p:cNvSpPr>
              <p:nvPr/>
            </p:nvSpPr>
            <p:spPr bwMode="auto">
              <a:xfrm>
                <a:off x="501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39" name="Rectangle 366"/>
              <p:cNvSpPr>
                <a:spLocks noChangeArrowheads="1"/>
              </p:cNvSpPr>
              <p:nvPr/>
            </p:nvSpPr>
            <p:spPr bwMode="auto">
              <a:xfrm>
                <a:off x="4809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40" name="Rectangle 367"/>
              <p:cNvSpPr>
                <a:spLocks noChangeArrowheads="1"/>
              </p:cNvSpPr>
              <p:nvPr/>
            </p:nvSpPr>
            <p:spPr bwMode="auto">
              <a:xfrm>
                <a:off x="4912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41" name="Rectangle 368"/>
              <p:cNvSpPr>
                <a:spLocks noChangeArrowheads="1"/>
              </p:cNvSpPr>
              <p:nvPr/>
            </p:nvSpPr>
            <p:spPr bwMode="auto">
              <a:xfrm>
                <a:off x="4809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42" name="Freeform 369"/>
              <p:cNvSpPr>
                <a:spLocks/>
              </p:cNvSpPr>
              <p:nvPr/>
            </p:nvSpPr>
            <p:spPr bwMode="auto">
              <a:xfrm>
                <a:off x="511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43" name="Freeform 370"/>
              <p:cNvSpPr>
                <a:spLocks/>
              </p:cNvSpPr>
              <p:nvPr/>
            </p:nvSpPr>
            <p:spPr bwMode="auto">
              <a:xfrm>
                <a:off x="517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44" name="Freeform 371"/>
              <p:cNvSpPr>
                <a:spLocks/>
              </p:cNvSpPr>
              <p:nvPr/>
            </p:nvSpPr>
            <p:spPr bwMode="auto">
              <a:xfrm>
                <a:off x="5218" y="2721"/>
                <a:ext cx="72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45" name="Freeform 372"/>
              <p:cNvSpPr>
                <a:spLocks/>
              </p:cNvSpPr>
              <p:nvPr/>
            </p:nvSpPr>
            <p:spPr bwMode="auto">
              <a:xfrm>
                <a:off x="5280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46" name="Freeform 373"/>
              <p:cNvSpPr>
                <a:spLocks/>
              </p:cNvSpPr>
              <p:nvPr/>
            </p:nvSpPr>
            <p:spPr bwMode="auto">
              <a:xfrm>
                <a:off x="532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47" name="Freeform 374"/>
              <p:cNvSpPr>
                <a:spLocks/>
              </p:cNvSpPr>
              <p:nvPr/>
            </p:nvSpPr>
            <p:spPr bwMode="auto">
              <a:xfrm>
                <a:off x="538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48" name="Freeform 375"/>
              <p:cNvSpPr>
                <a:spLocks/>
              </p:cNvSpPr>
              <p:nvPr/>
            </p:nvSpPr>
            <p:spPr bwMode="auto">
              <a:xfrm>
                <a:off x="5218" y="3139"/>
                <a:ext cx="72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49" name="Freeform 376"/>
              <p:cNvSpPr>
                <a:spLocks/>
              </p:cNvSpPr>
              <p:nvPr/>
            </p:nvSpPr>
            <p:spPr bwMode="auto">
              <a:xfrm>
                <a:off x="5280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50" name="Freeform 377"/>
              <p:cNvSpPr>
                <a:spLocks/>
              </p:cNvSpPr>
              <p:nvPr/>
            </p:nvSpPr>
            <p:spPr bwMode="auto">
              <a:xfrm>
                <a:off x="5324" y="3139"/>
                <a:ext cx="72" cy="324"/>
              </a:xfrm>
              <a:custGeom>
                <a:avLst/>
                <a:gdLst>
                  <a:gd name="T0" fmla="*/ 0 w 217"/>
                  <a:gd name="T1" fmla="*/ 83 h 372"/>
                  <a:gd name="T2" fmla="*/ 0 w 217"/>
                  <a:gd name="T3" fmla="*/ 83 h 372"/>
                  <a:gd name="T4" fmla="*/ 0 w 217"/>
                  <a:gd name="T5" fmla="*/ 131 h 372"/>
                  <a:gd name="T6" fmla="*/ 0 w 217"/>
                  <a:gd name="T7" fmla="*/ 131 h 372"/>
                  <a:gd name="T8" fmla="*/ 0 w 217"/>
                  <a:gd name="T9" fmla="*/ 141 h 372"/>
                  <a:gd name="T10" fmla="*/ 0 w 217"/>
                  <a:gd name="T11" fmla="*/ 141 h 372"/>
                  <a:gd name="T12" fmla="*/ 0 w 217"/>
                  <a:gd name="T13" fmla="*/ 0 h 372"/>
                  <a:gd name="T14" fmla="*/ 0 w 217"/>
                  <a:gd name="T15" fmla="*/ 0 h 372"/>
                  <a:gd name="T16" fmla="*/ 0 w 217"/>
                  <a:gd name="T17" fmla="*/ 10 h 372"/>
                  <a:gd name="T18" fmla="*/ 0 w 217"/>
                  <a:gd name="T19" fmla="*/ 10 h 372"/>
                  <a:gd name="T20" fmla="*/ 0 w 217"/>
                  <a:gd name="T21" fmla="*/ 64 h 372"/>
                  <a:gd name="T22" fmla="*/ 0 w 217"/>
                  <a:gd name="T23" fmla="*/ 64 h 372"/>
                  <a:gd name="T24" fmla="*/ 0 w 217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2"/>
                  <a:gd name="T41" fmla="*/ 217 w 217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51" name="Freeform 378"/>
              <p:cNvSpPr>
                <a:spLocks/>
              </p:cNvSpPr>
              <p:nvPr/>
            </p:nvSpPr>
            <p:spPr bwMode="auto">
              <a:xfrm>
                <a:off x="5386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52" name="Freeform 379"/>
              <p:cNvSpPr>
                <a:spLocks/>
              </p:cNvSpPr>
              <p:nvPr/>
            </p:nvSpPr>
            <p:spPr bwMode="auto">
              <a:xfrm>
                <a:off x="5008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53" name="Freeform 380"/>
              <p:cNvSpPr>
                <a:spLocks/>
              </p:cNvSpPr>
              <p:nvPr/>
            </p:nvSpPr>
            <p:spPr bwMode="auto">
              <a:xfrm>
                <a:off x="5008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54" name="Freeform 381"/>
              <p:cNvSpPr>
                <a:spLocks/>
              </p:cNvSpPr>
              <p:nvPr/>
            </p:nvSpPr>
            <p:spPr bwMode="auto">
              <a:xfrm>
                <a:off x="4903" y="2721"/>
                <a:ext cx="71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55" name="Freeform 382"/>
              <p:cNvSpPr>
                <a:spLocks/>
              </p:cNvSpPr>
              <p:nvPr/>
            </p:nvSpPr>
            <p:spPr bwMode="auto">
              <a:xfrm>
                <a:off x="4903" y="2721"/>
                <a:ext cx="9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56" name="Freeform 383"/>
              <p:cNvSpPr>
                <a:spLocks/>
              </p:cNvSpPr>
              <p:nvPr/>
            </p:nvSpPr>
            <p:spPr bwMode="auto">
              <a:xfrm>
                <a:off x="4799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57" name="Freeform 384"/>
              <p:cNvSpPr>
                <a:spLocks/>
              </p:cNvSpPr>
              <p:nvPr/>
            </p:nvSpPr>
            <p:spPr bwMode="auto">
              <a:xfrm>
                <a:off x="4799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58" name="Freeform 385"/>
              <p:cNvSpPr>
                <a:spLocks/>
              </p:cNvSpPr>
              <p:nvPr/>
            </p:nvSpPr>
            <p:spPr bwMode="auto">
              <a:xfrm>
                <a:off x="4903" y="3139"/>
                <a:ext cx="71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6" y="372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59" name="Freeform 386"/>
              <p:cNvSpPr>
                <a:spLocks/>
              </p:cNvSpPr>
              <p:nvPr/>
            </p:nvSpPr>
            <p:spPr bwMode="auto">
              <a:xfrm>
                <a:off x="4903" y="3139"/>
                <a:ext cx="9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60" name="Freeform 387"/>
              <p:cNvSpPr>
                <a:spLocks/>
              </p:cNvSpPr>
              <p:nvPr/>
            </p:nvSpPr>
            <p:spPr bwMode="auto">
              <a:xfrm>
                <a:off x="4799" y="3139"/>
                <a:ext cx="72" cy="324"/>
              </a:xfrm>
              <a:custGeom>
                <a:avLst/>
                <a:gdLst>
                  <a:gd name="T0" fmla="*/ 0 w 215"/>
                  <a:gd name="T1" fmla="*/ 83 h 372"/>
                  <a:gd name="T2" fmla="*/ 0 w 215"/>
                  <a:gd name="T3" fmla="*/ 83 h 372"/>
                  <a:gd name="T4" fmla="*/ 0 w 215"/>
                  <a:gd name="T5" fmla="*/ 131 h 372"/>
                  <a:gd name="T6" fmla="*/ 0 w 215"/>
                  <a:gd name="T7" fmla="*/ 131 h 372"/>
                  <a:gd name="T8" fmla="*/ 0 w 215"/>
                  <a:gd name="T9" fmla="*/ 141 h 372"/>
                  <a:gd name="T10" fmla="*/ 0 w 215"/>
                  <a:gd name="T11" fmla="*/ 141 h 372"/>
                  <a:gd name="T12" fmla="*/ 0 w 215"/>
                  <a:gd name="T13" fmla="*/ 0 h 372"/>
                  <a:gd name="T14" fmla="*/ 0 w 215"/>
                  <a:gd name="T15" fmla="*/ 0 h 372"/>
                  <a:gd name="T16" fmla="*/ 0 w 215"/>
                  <a:gd name="T17" fmla="*/ 10 h 372"/>
                  <a:gd name="T18" fmla="*/ 0 w 215"/>
                  <a:gd name="T19" fmla="*/ 10 h 372"/>
                  <a:gd name="T20" fmla="*/ 0 w 215"/>
                  <a:gd name="T21" fmla="*/ 64 h 372"/>
                  <a:gd name="T22" fmla="*/ 0 w 215"/>
                  <a:gd name="T23" fmla="*/ 64 h 372"/>
                  <a:gd name="T24" fmla="*/ 0 w 215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2"/>
                  <a:gd name="T41" fmla="*/ 215 w 215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61" name="Freeform 388"/>
              <p:cNvSpPr>
                <a:spLocks/>
              </p:cNvSpPr>
              <p:nvPr/>
            </p:nvSpPr>
            <p:spPr bwMode="auto">
              <a:xfrm>
                <a:off x="4799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3062" name="Rectangle 389"/>
              <p:cNvSpPr>
                <a:spLocks noChangeArrowheads="1"/>
              </p:cNvSpPr>
              <p:nvPr/>
            </p:nvSpPr>
            <p:spPr bwMode="auto">
              <a:xfrm>
                <a:off x="511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63" name="Rectangle 390"/>
              <p:cNvSpPr>
                <a:spLocks noChangeArrowheads="1"/>
              </p:cNvSpPr>
              <p:nvPr/>
            </p:nvSpPr>
            <p:spPr bwMode="auto">
              <a:xfrm>
                <a:off x="521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64" name="Rectangle 391"/>
              <p:cNvSpPr>
                <a:spLocks noChangeArrowheads="1"/>
              </p:cNvSpPr>
              <p:nvPr/>
            </p:nvSpPr>
            <p:spPr bwMode="auto">
              <a:xfrm>
                <a:off x="532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65" name="Rectangle 392"/>
              <p:cNvSpPr>
                <a:spLocks noChangeArrowheads="1"/>
              </p:cNvSpPr>
              <p:nvPr/>
            </p:nvSpPr>
            <p:spPr bwMode="auto">
              <a:xfrm>
                <a:off x="500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66" name="Rectangle 393"/>
              <p:cNvSpPr>
                <a:spLocks noChangeArrowheads="1"/>
              </p:cNvSpPr>
              <p:nvPr/>
            </p:nvSpPr>
            <p:spPr bwMode="auto">
              <a:xfrm>
                <a:off x="4903" y="2898"/>
                <a:ext cx="71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67" name="Rectangle 394"/>
              <p:cNvSpPr>
                <a:spLocks noChangeArrowheads="1"/>
              </p:cNvSpPr>
              <p:nvPr/>
            </p:nvSpPr>
            <p:spPr bwMode="auto">
              <a:xfrm>
                <a:off x="4799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3068" name="Freeform 395"/>
              <p:cNvSpPr>
                <a:spLocks/>
              </p:cNvSpPr>
              <p:nvPr/>
            </p:nvSpPr>
            <p:spPr bwMode="auto">
              <a:xfrm>
                <a:off x="4986" y="2736"/>
                <a:ext cx="12" cy="37"/>
              </a:xfrm>
              <a:custGeom>
                <a:avLst/>
                <a:gdLst>
                  <a:gd name="T0" fmla="*/ 0 w 37"/>
                  <a:gd name="T1" fmla="*/ 31 h 38"/>
                  <a:gd name="T2" fmla="*/ 0 w 37"/>
                  <a:gd name="T3" fmla="*/ 29 h 38"/>
                  <a:gd name="T4" fmla="*/ 0 w 37"/>
                  <a:gd name="T5" fmla="*/ 25 h 38"/>
                  <a:gd name="T6" fmla="*/ 0 w 37"/>
                  <a:gd name="T7" fmla="*/ 19 h 38"/>
                  <a:gd name="T8" fmla="*/ 0 w 37"/>
                  <a:gd name="T9" fmla="*/ 19 h 38"/>
                  <a:gd name="T10" fmla="*/ 0 w 37"/>
                  <a:gd name="T11" fmla="*/ 12 h 38"/>
                  <a:gd name="T12" fmla="*/ 0 w 37"/>
                  <a:gd name="T13" fmla="*/ 5 h 38"/>
                  <a:gd name="T14" fmla="*/ 0 w 37"/>
                  <a:gd name="T15" fmla="*/ 1 h 38"/>
                  <a:gd name="T16" fmla="*/ 0 w 37"/>
                  <a:gd name="T17" fmla="*/ 0 h 38"/>
                  <a:gd name="T18" fmla="*/ 0 w 37"/>
                  <a:gd name="T19" fmla="*/ 1 h 38"/>
                  <a:gd name="T20" fmla="*/ 0 w 37"/>
                  <a:gd name="T21" fmla="*/ 5 h 38"/>
                  <a:gd name="T22" fmla="*/ 0 w 37"/>
                  <a:gd name="T23" fmla="*/ 12 h 38"/>
                  <a:gd name="T24" fmla="*/ 0 w 37"/>
                  <a:gd name="T25" fmla="*/ 19 h 38"/>
                  <a:gd name="T26" fmla="*/ 0 w 37"/>
                  <a:gd name="T27" fmla="*/ 19 h 38"/>
                  <a:gd name="T28" fmla="*/ 0 w 37"/>
                  <a:gd name="T29" fmla="*/ 25 h 38"/>
                  <a:gd name="T30" fmla="*/ 0 w 37"/>
                  <a:gd name="T31" fmla="*/ 29 h 38"/>
                  <a:gd name="T32" fmla="*/ 0 w 37"/>
                  <a:gd name="T33" fmla="*/ 31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"/>
                  <a:gd name="T52" fmla="*/ 0 h 38"/>
                  <a:gd name="T53" fmla="*/ 37 w 37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</p:grpSp>
        <p:grpSp>
          <p:nvGrpSpPr>
            <p:cNvPr id="6" name="Group 316"/>
            <p:cNvGrpSpPr>
              <a:grpSpLocks/>
            </p:cNvGrpSpPr>
            <p:nvPr/>
          </p:nvGrpSpPr>
          <p:grpSpPr bwMode="auto">
            <a:xfrm>
              <a:off x="4412193" y="4030266"/>
              <a:ext cx="211115" cy="221311"/>
              <a:chOff x="4727" y="2506"/>
              <a:chExt cx="706" cy="1172"/>
            </a:xfrm>
          </p:grpSpPr>
          <p:sp>
            <p:nvSpPr>
              <p:cNvPr id="22911" name="Freeform 317"/>
              <p:cNvSpPr>
                <a:spLocks/>
              </p:cNvSpPr>
              <p:nvPr/>
            </p:nvSpPr>
            <p:spPr bwMode="auto">
              <a:xfrm>
                <a:off x="4727" y="3558"/>
                <a:ext cx="46" cy="120"/>
              </a:xfrm>
              <a:custGeom>
                <a:avLst/>
                <a:gdLst>
                  <a:gd name="T0" fmla="*/ 0 w 139"/>
                  <a:gd name="T1" fmla="*/ 60 h 135"/>
                  <a:gd name="T2" fmla="*/ 0 w 139"/>
                  <a:gd name="T3" fmla="*/ 41 h 135"/>
                  <a:gd name="T4" fmla="*/ 0 w 139"/>
                  <a:gd name="T5" fmla="*/ 41 h 135"/>
                  <a:gd name="T6" fmla="*/ 0 w 139"/>
                  <a:gd name="T7" fmla="*/ 20 h 135"/>
                  <a:gd name="T8" fmla="*/ 0 w 139"/>
                  <a:gd name="T9" fmla="*/ 20 h 135"/>
                  <a:gd name="T10" fmla="*/ 0 w 139"/>
                  <a:gd name="T11" fmla="*/ 0 h 135"/>
                  <a:gd name="T12" fmla="*/ 0 w 139"/>
                  <a:gd name="T13" fmla="*/ 0 h 135"/>
                  <a:gd name="T14" fmla="*/ 0 w 139"/>
                  <a:gd name="T15" fmla="*/ 60 h 135"/>
                  <a:gd name="T16" fmla="*/ 0 w 139"/>
                  <a:gd name="T17" fmla="*/ 60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135"/>
                  <a:gd name="T29" fmla="*/ 139 w 139"/>
                  <a:gd name="T30" fmla="*/ 135 h 1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12" name="Freeform 318"/>
              <p:cNvSpPr>
                <a:spLocks/>
              </p:cNvSpPr>
              <p:nvPr/>
            </p:nvSpPr>
            <p:spPr bwMode="auto">
              <a:xfrm>
                <a:off x="4773" y="2564"/>
                <a:ext cx="648" cy="1114"/>
              </a:xfrm>
              <a:custGeom>
                <a:avLst/>
                <a:gdLst>
                  <a:gd name="T0" fmla="*/ 0 w 1946"/>
                  <a:gd name="T1" fmla="*/ 488 h 1278"/>
                  <a:gd name="T2" fmla="*/ 0 w 1946"/>
                  <a:gd name="T3" fmla="*/ 38 h 1278"/>
                  <a:gd name="T4" fmla="*/ 0 w 1946"/>
                  <a:gd name="T5" fmla="*/ 38 h 1278"/>
                  <a:gd name="T6" fmla="*/ 0 w 1946"/>
                  <a:gd name="T7" fmla="*/ 36 h 1278"/>
                  <a:gd name="T8" fmla="*/ 0 w 1946"/>
                  <a:gd name="T9" fmla="*/ 31 h 1278"/>
                  <a:gd name="T10" fmla="*/ 0 w 1946"/>
                  <a:gd name="T11" fmla="*/ 28 h 1278"/>
                  <a:gd name="T12" fmla="*/ 0 w 1946"/>
                  <a:gd name="T13" fmla="*/ 24 h 1278"/>
                  <a:gd name="T14" fmla="*/ 0 w 1946"/>
                  <a:gd name="T15" fmla="*/ 21 h 1278"/>
                  <a:gd name="T16" fmla="*/ 0 w 1946"/>
                  <a:gd name="T17" fmla="*/ 18 h 1278"/>
                  <a:gd name="T18" fmla="*/ 0 w 1946"/>
                  <a:gd name="T19" fmla="*/ 15 h 1278"/>
                  <a:gd name="T20" fmla="*/ 0 w 1946"/>
                  <a:gd name="T21" fmla="*/ 11 h 1278"/>
                  <a:gd name="T22" fmla="*/ 0 w 1946"/>
                  <a:gd name="T23" fmla="*/ 9 h 1278"/>
                  <a:gd name="T24" fmla="*/ 0 w 1946"/>
                  <a:gd name="T25" fmla="*/ 7 h 1278"/>
                  <a:gd name="T26" fmla="*/ 0 w 1946"/>
                  <a:gd name="T27" fmla="*/ 5 h 1278"/>
                  <a:gd name="T28" fmla="*/ 0 w 1946"/>
                  <a:gd name="T29" fmla="*/ 3 h 1278"/>
                  <a:gd name="T30" fmla="*/ 0 w 1946"/>
                  <a:gd name="T31" fmla="*/ 3 h 1278"/>
                  <a:gd name="T32" fmla="*/ 0 w 1946"/>
                  <a:gd name="T33" fmla="*/ 3 h 1278"/>
                  <a:gd name="T34" fmla="*/ 0 w 1946"/>
                  <a:gd name="T35" fmla="*/ 0 h 1278"/>
                  <a:gd name="T36" fmla="*/ 0 w 1946"/>
                  <a:gd name="T37" fmla="*/ 0 h 1278"/>
                  <a:gd name="T38" fmla="*/ 0 w 1946"/>
                  <a:gd name="T39" fmla="*/ 0 h 1278"/>
                  <a:gd name="T40" fmla="*/ 0 w 1946"/>
                  <a:gd name="T41" fmla="*/ 3 h 1278"/>
                  <a:gd name="T42" fmla="*/ 0 w 1946"/>
                  <a:gd name="T43" fmla="*/ 3 h 1278"/>
                  <a:gd name="T44" fmla="*/ 0 w 1946"/>
                  <a:gd name="T45" fmla="*/ 3 h 1278"/>
                  <a:gd name="T46" fmla="*/ 0 w 1946"/>
                  <a:gd name="T47" fmla="*/ 5 h 1278"/>
                  <a:gd name="T48" fmla="*/ 1 w 1946"/>
                  <a:gd name="T49" fmla="*/ 7 h 1278"/>
                  <a:gd name="T50" fmla="*/ 1 w 1946"/>
                  <a:gd name="T51" fmla="*/ 9 h 1278"/>
                  <a:gd name="T52" fmla="*/ 1 w 1946"/>
                  <a:gd name="T53" fmla="*/ 11 h 1278"/>
                  <a:gd name="T54" fmla="*/ 1 w 1946"/>
                  <a:gd name="T55" fmla="*/ 15 h 1278"/>
                  <a:gd name="T56" fmla="*/ 1 w 1946"/>
                  <a:gd name="T57" fmla="*/ 18 h 1278"/>
                  <a:gd name="T58" fmla="*/ 1 w 1946"/>
                  <a:gd name="T59" fmla="*/ 21 h 1278"/>
                  <a:gd name="T60" fmla="*/ 1 w 1946"/>
                  <a:gd name="T61" fmla="*/ 24 h 1278"/>
                  <a:gd name="T62" fmla="*/ 1 w 1946"/>
                  <a:gd name="T63" fmla="*/ 28 h 1278"/>
                  <a:gd name="T64" fmla="*/ 1 w 1946"/>
                  <a:gd name="T65" fmla="*/ 31 h 1278"/>
                  <a:gd name="T66" fmla="*/ 1 w 1946"/>
                  <a:gd name="T67" fmla="*/ 36 h 1278"/>
                  <a:gd name="T68" fmla="*/ 1 w 1946"/>
                  <a:gd name="T69" fmla="*/ 38 h 1278"/>
                  <a:gd name="T70" fmla="*/ 1 w 1946"/>
                  <a:gd name="T71" fmla="*/ 38 h 1278"/>
                  <a:gd name="T72" fmla="*/ 1 w 1946"/>
                  <a:gd name="T73" fmla="*/ 488 h 1278"/>
                  <a:gd name="T74" fmla="*/ 0 w 1946"/>
                  <a:gd name="T75" fmla="*/ 488 h 127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46"/>
                  <a:gd name="T115" fmla="*/ 0 h 1278"/>
                  <a:gd name="T116" fmla="*/ 1946 w 1946"/>
                  <a:gd name="T117" fmla="*/ 1278 h 127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13" name="Rectangle 319"/>
              <p:cNvSpPr>
                <a:spLocks noChangeArrowheads="1"/>
              </p:cNvSpPr>
              <p:nvPr/>
            </p:nvSpPr>
            <p:spPr bwMode="auto">
              <a:xfrm>
                <a:off x="5188" y="3087"/>
                <a:ext cx="42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14" name="Rectangle 320"/>
              <p:cNvSpPr>
                <a:spLocks noChangeArrowheads="1"/>
              </p:cNvSpPr>
              <p:nvPr/>
            </p:nvSpPr>
            <p:spPr bwMode="auto">
              <a:xfrm>
                <a:off x="5168" y="3134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15" name="Rectangle 321"/>
              <p:cNvSpPr>
                <a:spLocks noChangeArrowheads="1"/>
              </p:cNvSpPr>
              <p:nvPr/>
            </p:nvSpPr>
            <p:spPr bwMode="auto">
              <a:xfrm>
                <a:off x="5306" y="3034"/>
                <a:ext cx="42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16" name="Rectangle 322"/>
              <p:cNvSpPr>
                <a:spLocks noChangeArrowheads="1"/>
              </p:cNvSpPr>
              <p:nvPr/>
            </p:nvSpPr>
            <p:spPr bwMode="auto">
              <a:xfrm>
                <a:off x="5286" y="3087"/>
                <a:ext cx="40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17" name="Rectangle 323"/>
              <p:cNvSpPr>
                <a:spLocks noChangeArrowheads="1"/>
              </p:cNvSpPr>
              <p:nvPr/>
            </p:nvSpPr>
            <p:spPr bwMode="auto">
              <a:xfrm>
                <a:off x="5286" y="2987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18" name="Rectangle 324"/>
              <p:cNvSpPr>
                <a:spLocks noChangeArrowheads="1"/>
              </p:cNvSpPr>
              <p:nvPr/>
            </p:nvSpPr>
            <p:spPr bwMode="auto">
              <a:xfrm>
                <a:off x="4773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19" name="Rectangle 325"/>
              <p:cNvSpPr>
                <a:spLocks noChangeArrowheads="1"/>
              </p:cNvSpPr>
              <p:nvPr/>
            </p:nvSpPr>
            <p:spPr bwMode="auto">
              <a:xfrm>
                <a:off x="4773" y="3024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20" name="Rectangle 326"/>
              <p:cNvSpPr>
                <a:spLocks noChangeArrowheads="1"/>
              </p:cNvSpPr>
              <p:nvPr/>
            </p:nvSpPr>
            <p:spPr bwMode="auto">
              <a:xfrm>
                <a:off x="4773" y="3123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21" name="Rectangle 327"/>
              <p:cNvSpPr>
                <a:spLocks noChangeArrowheads="1"/>
              </p:cNvSpPr>
              <p:nvPr/>
            </p:nvSpPr>
            <p:spPr bwMode="auto">
              <a:xfrm>
                <a:off x="4946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22" name="Rectangle 328"/>
              <p:cNvSpPr>
                <a:spLocks noChangeArrowheads="1"/>
              </p:cNvSpPr>
              <p:nvPr/>
            </p:nvSpPr>
            <p:spPr bwMode="auto">
              <a:xfrm>
                <a:off x="4924" y="312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23" name="Rectangle 329"/>
              <p:cNvSpPr>
                <a:spLocks noChangeArrowheads="1"/>
              </p:cNvSpPr>
              <p:nvPr/>
            </p:nvSpPr>
            <p:spPr bwMode="auto">
              <a:xfrm>
                <a:off x="4773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24" name="Rectangle 330"/>
              <p:cNvSpPr>
                <a:spLocks noChangeArrowheads="1"/>
              </p:cNvSpPr>
              <p:nvPr/>
            </p:nvSpPr>
            <p:spPr bwMode="auto">
              <a:xfrm>
                <a:off x="4773" y="3406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25" name="Rectangle 331"/>
              <p:cNvSpPr>
                <a:spLocks noChangeArrowheads="1"/>
              </p:cNvSpPr>
              <p:nvPr/>
            </p:nvSpPr>
            <p:spPr bwMode="auto">
              <a:xfrm>
                <a:off x="4773" y="3505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26" name="Rectangle 332"/>
              <p:cNvSpPr>
                <a:spLocks noChangeArrowheads="1"/>
              </p:cNvSpPr>
              <p:nvPr/>
            </p:nvSpPr>
            <p:spPr bwMode="auto">
              <a:xfrm>
                <a:off x="4946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27" name="Rectangle 333"/>
              <p:cNvSpPr>
                <a:spLocks noChangeArrowheads="1"/>
              </p:cNvSpPr>
              <p:nvPr/>
            </p:nvSpPr>
            <p:spPr bwMode="auto">
              <a:xfrm>
                <a:off x="4924" y="3505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28" name="Freeform 334"/>
              <p:cNvSpPr>
                <a:spLocks/>
              </p:cNvSpPr>
              <p:nvPr/>
            </p:nvSpPr>
            <p:spPr bwMode="auto">
              <a:xfrm>
                <a:off x="5024" y="3076"/>
                <a:ext cx="146" cy="89"/>
              </a:xfrm>
              <a:custGeom>
                <a:avLst/>
                <a:gdLst>
                  <a:gd name="T0" fmla="*/ 0 w 440"/>
                  <a:gd name="T1" fmla="*/ 39 h 102"/>
                  <a:gd name="T2" fmla="*/ 0 w 440"/>
                  <a:gd name="T3" fmla="*/ 35 h 102"/>
                  <a:gd name="T4" fmla="*/ 0 w 440"/>
                  <a:gd name="T5" fmla="*/ 32 h 102"/>
                  <a:gd name="T6" fmla="*/ 0 w 440"/>
                  <a:gd name="T7" fmla="*/ 28 h 102"/>
                  <a:gd name="T8" fmla="*/ 0 w 440"/>
                  <a:gd name="T9" fmla="*/ 25 h 102"/>
                  <a:gd name="T10" fmla="*/ 0 w 440"/>
                  <a:gd name="T11" fmla="*/ 21 h 102"/>
                  <a:gd name="T12" fmla="*/ 0 w 440"/>
                  <a:gd name="T13" fmla="*/ 18 h 102"/>
                  <a:gd name="T14" fmla="*/ 0 w 440"/>
                  <a:gd name="T15" fmla="*/ 15 h 102"/>
                  <a:gd name="T16" fmla="*/ 0 w 440"/>
                  <a:gd name="T17" fmla="*/ 11 h 102"/>
                  <a:gd name="T18" fmla="*/ 0 w 440"/>
                  <a:gd name="T19" fmla="*/ 9 h 102"/>
                  <a:gd name="T20" fmla="*/ 0 w 440"/>
                  <a:gd name="T21" fmla="*/ 7 h 102"/>
                  <a:gd name="T22" fmla="*/ 0 w 440"/>
                  <a:gd name="T23" fmla="*/ 5 h 102"/>
                  <a:gd name="T24" fmla="*/ 0 w 440"/>
                  <a:gd name="T25" fmla="*/ 3 h 102"/>
                  <a:gd name="T26" fmla="*/ 0 w 440"/>
                  <a:gd name="T27" fmla="*/ 3 h 102"/>
                  <a:gd name="T28" fmla="*/ 0 w 440"/>
                  <a:gd name="T29" fmla="*/ 3 h 102"/>
                  <a:gd name="T30" fmla="*/ 0 w 440"/>
                  <a:gd name="T31" fmla="*/ 0 h 102"/>
                  <a:gd name="T32" fmla="*/ 0 w 440"/>
                  <a:gd name="T33" fmla="*/ 0 h 102"/>
                  <a:gd name="T34" fmla="*/ 0 w 440"/>
                  <a:gd name="T35" fmla="*/ 0 h 102"/>
                  <a:gd name="T36" fmla="*/ 0 w 440"/>
                  <a:gd name="T37" fmla="*/ 3 h 102"/>
                  <a:gd name="T38" fmla="*/ 0 w 440"/>
                  <a:gd name="T39" fmla="*/ 3 h 102"/>
                  <a:gd name="T40" fmla="*/ 0 w 440"/>
                  <a:gd name="T41" fmla="*/ 3 h 102"/>
                  <a:gd name="T42" fmla="*/ 0 w 440"/>
                  <a:gd name="T43" fmla="*/ 5 h 102"/>
                  <a:gd name="T44" fmla="*/ 0 w 440"/>
                  <a:gd name="T45" fmla="*/ 7 h 102"/>
                  <a:gd name="T46" fmla="*/ 0 w 440"/>
                  <a:gd name="T47" fmla="*/ 9 h 102"/>
                  <a:gd name="T48" fmla="*/ 0 w 440"/>
                  <a:gd name="T49" fmla="*/ 11 h 102"/>
                  <a:gd name="T50" fmla="*/ 0 w 440"/>
                  <a:gd name="T51" fmla="*/ 15 h 102"/>
                  <a:gd name="T52" fmla="*/ 0 w 440"/>
                  <a:gd name="T53" fmla="*/ 18 h 102"/>
                  <a:gd name="T54" fmla="*/ 0 w 440"/>
                  <a:gd name="T55" fmla="*/ 21 h 102"/>
                  <a:gd name="T56" fmla="*/ 0 w 440"/>
                  <a:gd name="T57" fmla="*/ 25 h 102"/>
                  <a:gd name="T58" fmla="*/ 0 w 440"/>
                  <a:gd name="T59" fmla="*/ 28 h 102"/>
                  <a:gd name="T60" fmla="*/ 0 w 440"/>
                  <a:gd name="T61" fmla="*/ 32 h 102"/>
                  <a:gd name="T62" fmla="*/ 0 w 440"/>
                  <a:gd name="T63" fmla="*/ 35 h 102"/>
                  <a:gd name="T64" fmla="*/ 0 w 440"/>
                  <a:gd name="T65" fmla="*/ 39 h 102"/>
                  <a:gd name="T66" fmla="*/ 0 w 440"/>
                  <a:gd name="T67" fmla="*/ 39 h 1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0"/>
                  <a:gd name="T103" fmla="*/ 0 h 102"/>
                  <a:gd name="T104" fmla="*/ 440 w 440"/>
                  <a:gd name="T105" fmla="*/ 102 h 10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29" name="Freeform 335"/>
              <p:cNvSpPr>
                <a:spLocks/>
              </p:cNvSpPr>
              <p:nvPr/>
            </p:nvSpPr>
            <p:spPr bwMode="auto">
              <a:xfrm>
                <a:off x="4789" y="2506"/>
                <a:ext cx="615" cy="147"/>
              </a:xfrm>
              <a:custGeom>
                <a:avLst/>
                <a:gdLst>
                  <a:gd name="T0" fmla="*/ 0 w 1847"/>
                  <a:gd name="T1" fmla="*/ 25 h 168"/>
                  <a:gd name="T2" fmla="*/ 0 w 1847"/>
                  <a:gd name="T3" fmla="*/ 27 h 168"/>
                  <a:gd name="T4" fmla="*/ 0 w 1847"/>
                  <a:gd name="T5" fmla="*/ 31 h 168"/>
                  <a:gd name="T6" fmla="*/ 0 w 1847"/>
                  <a:gd name="T7" fmla="*/ 35 h 168"/>
                  <a:gd name="T8" fmla="*/ 0 w 1847"/>
                  <a:gd name="T9" fmla="*/ 40 h 168"/>
                  <a:gd name="T10" fmla="*/ 0 w 1847"/>
                  <a:gd name="T11" fmla="*/ 47 h 168"/>
                  <a:gd name="T12" fmla="*/ 0 w 1847"/>
                  <a:gd name="T13" fmla="*/ 53 h 168"/>
                  <a:gd name="T14" fmla="*/ 0 w 1847"/>
                  <a:gd name="T15" fmla="*/ 62 h 168"/>
                  <a:gd name="T16" fmla="*/ 0 w 1847"/>
                  <a:gd name="T17" fmla="*/ 67 h 168"/>
                  <a:gd name="T18" fmla="*/ 0 w 1847"/>
                  <a:gd name="T19" fmla="*/ 46 h 168"/>
                  <a:gd name="T20" fmla="*/ 0 w 1847"/>
                  <a:gd name="T21" fmla="*/ 46 h 168"/>
                  <a:gd name="T22" fmla="*/ 0 w 1847"/>
                  <a:gd name="T23" fmla="*/ 46 h 168"/>
                  <a:gd name="T24" fmla="*/ 0 w 1847"/>
                  <a:gd name="T25" fmla="*/ 46 h 168"/>
                  <a:gd name="T26" fmla="*/ 0 w 1847"/>
                  <a:gd name="T27" fmla="*/ 46 h 168"/>
                  <a:gd name="T28" fmla="*/ 0 w 1847"/>
                  <a:gd name="T29" fmla="*/ 46 h 168"/>
                  <a:gd name="T30" fmla="*/ 0 w 1847"/>
                  <a:gd name="T31" fmla="*/ 46 h 168"/>
                  <a:gd name="T32" fmla="*/ 0 w 1847"/>
                  <a:gd name="T33" fmla="*/ 46 h 168"/>
                  <a:gd name="T34" fmla="*/ 0 w 1847"/>
                  <a:gd name="T35" fmla="*/ 40 h 168"/>
                  <a:gd name="T36" fmla="*/ 0 w 1847"/>
                  <a:gd name="T37" fmla="*/ 33 h 168"/>
                  <a:gd name="T38" fmla="*/ 0 w 1847"/>
                  <a:gd name="T39" fmla="*/ 25 h 168"/>
                  <a:gd name="T40" fmla="*/ 0 w 1847"/>
                  <a:gd name="T41" fmla="*/ 17 h 168"/>
                  <a:gd name="T42" fmla="*/ 0 w 1847"/>
                  <a:gd name="T43" fmla="*/ 11 h 168"/>
                  <a:gd name="T44" fmla="*/ 0 w 1847"/>
                  <a:gd name="T45" fmla="*/ 5 h 168"/>
                  <a:gd name="T46" fmla="*/ 0 w 1847"/>
                  <a:gd name="T47" fmla="*/ 4 h 168"/>
                  <a:gd name="T48" fmla="*/ 0 w 1847"/>
                  <a:gd name="T49" fmla="*/ 1 h 168"/>
                  <a:gd name="T50" fmla="*/ 0 w 1847"/>
                  <a:gd name="T51" fmla="*/ 1 h 168"/>
                  <a:gd name="T52" fmla="*/ 0 w 1847"/>
                  <a:gd name="T53" fmla="*/ 4 h 168"/>
                  <a:gd name="T54" fmla="*/ 0 w 1847"/>
                  <a:gd name="T55" fmla="*/ 5 h 168"/>
                  <a:gd name="T56" fmla="*/ 0 w 1847"/>
                  <a:gd name="T57" fmla="*/ 11 h 168"/>
                  <a:gd name="T58" fmla="*/ 1 w 1847"/>
                  <a:gd name="T59" fmla="*/ 17 h 168"/>
                  <a:gd name="T60" fmla="*/ 1 w 1847"/>
                  <a:gd name="T61" fmla="*/ 25 h 168"/>
                  <a:gd name="T62" fmla="*/ 1 w 1847"/>
                  <a:gd name="T63" fmla="*/ 33 h 168"/>
                  <a:gd name="T64" fmla="*/ 1 w 1847"/>
                  <a:gd name="T65" fmla="*/ 40 h 168"/>
                  <a:gd name="T66" fmla="*/ 1 w 1847"/>
                  <a:gd name="T67" fmla="*/ 46 h 168"/>
                  <a:gd name="T68" fmla="*/ 1 w 1847"/>
                  <a:gd name="T69" fmla="*/ 46 h 168"/>
                  <a:gd name="T70" fmla="*/ 1 w 1847"/>
                  <a:gd name="T71" fmla="*/ 46 h 168"/>
                  <a:gd name="T72" fmla="*/ 1 w 1847"/>
                  <a:gd name="T73" fmla="*/ 46 h 168"/>
                  <a:gd name="T74" fmla="*/ 1 w 1847"/>
                  <a:gd name="T75" fmla="*/ 46 h 168"/>
                  <a:gd name="T76" fmla="*/ 1 w 1847"/>
                  <a:gd name="T77" fmla="*/ 46 h 168"/>
                  <a:gd name="T78" fmla="*/ 1 w 1847"/>
                  <a:gd name="T79" fmla="*/ 46 h 168"/>
                  <a:gd name="T80" fmla="*/ 1 w 1847"/>
                  <a:gd name="T81" fmla="*/ 46 h 168"/>
                  <a:gd name="T82" fmla="*/ 1 w 1847"/>
                  <a:gd name="T83" fmla="*/ 67 h 168"/>
                  <a:gd name="T84" fmla="*/ 1 w 1847"/>
                  <a:gd name="T85" fmla="*/ 62 h 168"/>
                  <a:gd name="T86" fmla="*/ 1 w 1847"/>
                  <a:gd name="T87" fmla="*/ 53 h 168"/>
                  <a:gd name="T88" fmla="*/ 1 w 1847"/>
                  <a:gd name="T89" fmla="*/ 47 h 168"/>
                  <a:gd name="T90" fmla="*/ 0 w 1847"/>
                  <a:gd name="T91" fmla="*/ 40 h 168"/>
                  <a:gd name="T92" fmla="*/ 0 w 1847"/>
                  <a:gd name="T93" fmla="*/ 35 h 168"/>
                  <a:gd name="T94" fmla="*/ 0 w 1847"/>
                  <a:gd name="T95" fmla="*/ 31 h 168"/>
                  <a:gd name="T96" fmla="*/ 0 w 1847"/>
                  <a:gd name="T97" fmla="*/ 27 h 168"/>
                  <a:gd name="T98" fmla="*/ 0 w 1847"/>
                  <a:gd name="T99" fmla="*/ 25 h 1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47"/>
                  <a:gd name="T151" fmla="*/ 0 h 168"/>
                  <a:gd name="T152" fmla="*/ 1847 w 1847"/>
                  <a:gd name="T153" fmla="*/ 168 h 1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30" name="Rectangle 336"/>
              <p:cNvSpPr>
                <a:spLocks noChangeArrowheads="1"/>
              </p:cNvSpPr>
              <p:nvPr/>
            </p:nvSpPr>
            <p:spPr bwMode="auto">
              <a:xfrm>
                <a:off x="5404" y="2595"/>
                <a:ext cx="29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31" name="Rectangle 337"/>
              <p:cNvSpPr>
                <a:spLocks noChangeArrowheads="1"/>
              </p:cNvSpPr>
              <p:nvPr/>
            </p:nvSpPr>
            <p:spPr bwMode="auto">
              <a:xfrm>
                <a:off x="4759" y="2595"/>
                <a:ext cx="30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32" name="Rectangle 338"/>
              <p:cNvSpPr>
                <a:spLocks noChangeArrowheads="1"/>
              </p:cNvSpPr>
              <p:nvPr/>
            </p:nvSpPr>
            <p:spPr bwMode="auto">
              <a:xfrm>
                <a:off x="5026" y="3165"/>
                <a:ext cx="142" cy="330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33" name="Rectangle 339"/>
              <p:cNvSpPr>
                <a:spLocks noChangeArrowheads="1"/>
              </p:cNvSpPr>
              <p:nvPr/>
            </p:nvSpPr>
            <p:spPr bwMode="auto">
              <a:xfrm>
                <a:off x="5026" y="349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34" name="Rectangle 340"/>
              <p:cNvSpPr>
                <a:spLocks noChangeArrowheads="1"/>
              </p:cNvSpPr>
              <p:nvPr/>
            </p:nvSpPr>
            <p:spPr bwMode="auto">
              <a:xfrm>
                <a:off x="5026" y="3558"/>
                <a:ext cx="142" cy="15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35" name="Rectangle 341"/>
              <p:cNvSpPr>
                <a:spLocks noChangeArrowheads="1"/>
              </p:cNvSpPr>
              <p:nvPr/>
            </p:nvSpPr>
            <p:spPr bwMode="auto">
              <a:xfrm>
                <a:off x="5026" y="361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36" name="Rectangle 342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37" name="Rectangle 343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38" name="Rectangle 344"/>
              <p:cNvSpPr>
                <a:spLocks noChangeArrowheads="1"/>
              </p:cNvSpPr>
              <p:nvPr/>
            </p:nvSpPr>
            <p:spPr bwMode="auto">
              <a:xfrm>
                <a:off x="5032" y="3186"/>
                <a:ext cx="62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39" name="Rectangle 345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40" name="Rectangle 346"/>
              <p:cNvSpPr>
                <a:spLocks noChangeArrowheads="1"/>
              </p:cNvSpPr>
              <p:nvPr/>
            </p:nvSpPr>
            <p:spPr bwMode="auto">
              <a:xfrm>
                <a:off x="5168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41" name="Rectangle 347"/>
              <p:cNvSpPr>
                <a:spLocks noChangeArrowheads="1"/>
              </p:cNvSpPr>
              <p:nvPr/>
            </p:nvSpPr>
            <p:spPr bwMode="auto">
              <a:xfrm>
                <a:off x="4992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42" name="Rectangle 348"/>
              <p:cNvSpPr>
                <a:spLocks noChangeArrowheads="1"/>
              </p:cNvSpPr>
              <p:nvPr/>
            </p:nvSpPr>
            <p:spPr bwMode="auto">
              <a:xfrm>
                <a:off x="5026" y="351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43" name="Rectangle 349"/>
              <p:cNvSpPr>
                <a:spLocks noChangeArrowheads="1"/>
              </p:cNvSpPr>
              <p:nvPr/>
            </p:nvSpPr>
            <p:spPr bwMode="auto">
              <a:xfrm>
                <a:off x="5026" y="3573"/>
                <a:ext cx="142" cy="42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44" name="Rectangle 350"/>
              <p:cNvSpPr>
                <a:spLocks noChangeArrowheads="1"/>
              </p:cNvSpPr>
              <p:nvPr/>
            </p:nvSpPr>
            <p:spPr bwMode="auto">
              <a:xfrm>
                <a:off x="5026" y="363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45" name="Rectangle 351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46" name="Rectangle 352"/>
              <p:cNvSpPr>
                <a:spLocks noChangeArrowheads="1"/>
              </p:cNvSpPr>
              <p:nvPr/>
            </p:nvSpPr>
            <p:spPr bwMode="auto">
              <a:xfrm>
                <a:off x="5032" y="3369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47" name="Rectangle 353"/>
              <p:cNvSpPr>
                <a:spLocks noChangeArrowheads="1"/>
              </p:cNvSpPr>
              <p:nvPr/>
            </p:nvSpPr>
            <p:spPr bwMode="auto">
              <a:xfrm>
                <a:off x="510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48" name="Rectangle 354"/>
              <p:cNvSpPr>
                <a:spLocks noChangeArrowheads="1"/>
              </p:cNvSpPr>
              <p:nvPr/>
            </p:nvSpPr>
            <p:spPr bwMode="auto">
              <a:xfrm>
                <a:off x="508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49" name="Rectangle 355"/>
              <p:cNvSpPr>
                <a:spLocks noChangeArrowheads="1"/>
              </p:cNvSpPr>
              <p:nvPr/>
            </p:nvSpPr>
            <p:spPr bwMode="auto">
              <a:xfrm>
                <a:off x="5100" y="3395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50" name="Rectangle 356"/>
              <p:cNvSpPr>
                <a:spLocks noChangeArrowheads="1"/>
              </p:cNvSpPr>
              <p:nvPr/>
            </p:nvSpPr>
            <p:spPr bwMode="auto">
              <a:xfrm>
                <a:off x="5032" y="3395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51" name="Rectangle 357"/>
              <p:cNvSpPr>
                <a:spLocks noChangeArrowheads="1"/>
              </p:cNvSpPr>
              <p:nvPr/>
            </p:nvSpPr>
            <p:spPr bwMode="auto">
              <a:xfrm>
                <a:off x="5168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52" name="Rectangle 358"/>
              <p:cNvSpPr>
                <a:spLocks noChangeArrowheads="1"/>
              </p:cNvSpPr>
              <p:nvPr/>
            </p:nvSpPr>
            <p:spPr bwMode="auto">
              <a:xfrm>
                <a:off x="4992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53" name="Rectangle 359"/>
              <p:cNvSpPr>
                <a:spLocks noChangeArrowheads="1"/>
              </p:cNvSpPr>
              <p:nvPr/>
            </p:nvSpPr>
            <p:spPr bwMode="auto">
              <a:xfrm>
                <a:off x="5334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54" name="Rectangle 360"/>
              <p:cNvSpPr>
                <a:spLocks noChangeArrowheads="1"/>
              </p:cNvSpPr>
              <p:nvPr/>
            </p:nvSpPr>
            <p:spPr bwMode="auto">
              <a:xfrm>
                <a:off x="5228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55" name="Rectangle 361"/>
              <p:cNvSpPr>
                <a:spLocks noChangeArrowheads="1"/>
              </p:cNvSpPr>
              <p:nvPr/>
            </p:nvSpPr>
            <p:spPr bwMode="auto">
              <a:xfrm>
                <a:off x="4912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56" name="Rectangle 362"/>
              <p:cNvSpPr>
                <a:spLocks noChangeArrowheads="1"/>
              </p:cNvSpPr>
              <p:nvPr/>
            </p:nvSpPr>
            <p:spPr bwMode="auto">
              <a:xfrm>
                <a:off x="5122" y="2747"/>
                <a:ext cx="54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57" name="Rectangle 363"/>
              <p:cNvSpPr>
                <a:spLocks noChangeArrowheads="1"/>
              </p:cNvSpPr>
              <p:nvPr/>
            </p:nvSpPr>
            <p:spPr bwMode="auto">
              <a:xfrm>
                <a:off x="522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58" name="Rectangle 364"/>
              <p:cNvSpPr>
                <a:spLocks noChangeArrowheads="1"/>
              </p:cNvSpPr>
              <p:nvPr/>
            </p:nvSpPr>
            <p:spPr bwMode="auto">
              <a:xfrm>
                <a:off x="5334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59" name="Rectangle 365"/>
              <p:cNvSpPr>
                <a:spLocks noChangeArrowheads="1"/>
              </p:cNvSpPr>
              <p:nvPr/>
            </p:nvSpPr>
            <p:spPr bwMode="auto">
              <a:xfrm>
                <a:off x="501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60" name="Rectangle 366"/>
              <p:cNvSpPr>
                <a:spLocks noChangeArrowheads="1"/>
              </p:cNvSpPr>
              <p:nvPr/>
            </p:nvSpPr>
            <p:spPr bwMode="auto">
              <a:xfrm>
                <a:off x="4809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61" name="Rectangle 367"/>
              <p:cNvSpPr>
                <a:spLocks noChangeArrowheads="1"/>
              </p:cNvSpPr>
              <p:nvPr/>
            </p:nvSpPr>
            <p:spPr bwMode="auto">
              <a:xfrm>
                <a:off x="4912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62" name="Rectangle 368"/>
              <p:cNvSpPr>
                <a:spLocks noChangeArrowheads="1"/>
              </p:cNvSpPr>
              <p:nvPr/>
            </p:nvSpPr>
            <p:spPr bwMode="auto">
              <a:xfrm>
                <a:off x="4809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63" name="Freeform 369"/>
              <p:cNvSpPr>
                <a:spLocks/>
              </p:cNvSpPr>
              <p:nvPr/>
            </p:nvSpPr>
            <p:spPr bwMode="auto">
              <a:xfrm>
                <a:off x="511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64" name="Freeform 370"/>
              <p:cNvSpPr>
                <a:spLocks/>
              </p:cNvSpPr>
              <p:nvPr/>
            </p:nvSpPr>
            <p:spPr bwMode="auto">
              <a:xfrm>
                <a:off x="517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65" name="Freeform 371"/>
              <p:cNvSpPr>
                <a:spLocks/>
              </p:cNvSpPr>
              <p:nvPr/>
            </p:nvSpPr>
            <p:spPr bwMode="auto">
              <a:xfrm>
                <a:off x="5218" y="2721"/>
                <a:ext cx="72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66" name="Freeform 372"/>
              <p:cNvSpPr>
                <a:spLocks/>
              </p:cNvSpPr>
              <p:nvPr/>
            </p:nvSpPr>
            <p:spPr bwMode="auto">
              <a:xfrm>
                <a:off x="5280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67" name="Freeform 373"/>
              <p:cNvSpPr>
                <a:spLocks/>
              </p:cNvSpPr>
              <p:nvPr/>
            </p:nvSpPr>
            <p:spPr bwMode="auto">
              <a:xfrm>
                <a:off x="532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68" name="Freeform 374"/>
              <p:cNvSpPr>
                <a:spLocks/>
              </p:cNvSpPr>
              <p:nvPr/>
            </p:nvSpPr>
            <p:spPr bwMode="auto">
              <a:xfrm>
                <a:off x="538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69" name="Freeform 375"/>
              <p:cNvSpPr>
                <a:spLocks/>
              </p:cNvSpPr>
              <p:nvPr/>
            </p:nvSpPr>
            <p:spPr bwMode="auto">
              <a:xfrm>
                <a:off x="5218" y="3139"/>
                <a:ext cx="72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70" name="Freeform 376"/>
              <p:cNvSpPr>
                <a:spLocks/>
              </p:cNvSpPr>
              <p:nvPr/>
            </p:nvSpPr>
            <p:spPr bwMode="auto">
              <a:xfrm>
                <a:off x="5280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71" name="Freeform 377"/>
              <p:cNvSpPr>
                <a:spLocks/>
              </p:cNvSpPr>
              <p:nvPr/>
            </p:nvSpPr>
            <p:spPr bwMode="auto">
              <a:xfrm>
                <a:off x="5324" y="3139"/>
                <a:ext cx="72" cy="324"/>
              </a:xfrm>
              <a:custGeom>
                <a:avLst/>
                <a:gdLst>
                  <a:gd name="T0" fmla="*/ 0 w 217"/>
                  <a:gd name="T1" fmla="*/ 83 h 372"/>
                  <a:gd name="T2" fmla="*/ 0 w 217"/>
                  <a:gd name="T3" fmla="*/ 83 h 372"/>
                  <a:gd name="T4" fmla="*/ 0 w 217"/>
                  <a:gd name="T5" fmla="*/ 131 h 372"/>
                  <a:gd name="T6" fmla="*/ 0 w 217"/>
                  <a:gd name="T7" fmla="*/ 131 h 372"/>
                  <a:gd name="T8" fmla="*/ 0 w 217"/>
                  <a:gd name="T9" fmla="*/ 141 h 372"/>
                  <a:gd name="T10" fmla="*/ 0 w 217"/>
                  <a:gd name="T11" fmla="*/ 141 h 372"/>
                  <a:gd name="T12" fmla="*/ 0 w 217"/>
                  <a:gd name="T13" fmla="*/ 0 h 372"/>
                  <a:gd name="T14" fmla="*/ 0 w 217"/>
                  <a:gd name="T15" fmla="*/ 0 h 372"/>
                  <a:gd name="T16" fmla="*/ 0 w 217"/>
                  <a:gd name="T17" fmla="*/ 10 h 372"/>
                  <a:gd name="T18" fmla="*/ 0 w 217"/>
                  <a:gd name="T19" fmla="*/ 10 h 372"/>
                  <a:gd name="T20" fmla="*/ 0 w 217"/>
                  <a:gd name="T21" fmla="*/ 64 h 372"/>
                  <a:gd name="T22" fmla="*/ 0 w 217"/>
                  <a:gd name="T23" fmla="*/ 64 h 372"/>
                  <a:gd name="T24" fmla="*/ 0 w 217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2"/>
                  <a:gd name="T41" fmla="*/ 217 w 217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72" name="Freeform 378"/>
              <p:cNvSpPr>
                <a:spLocks/>
              </p:cNvSpPr>
              <p:nvPr/>
            </p:nvSpPr>
            <p:spPr bwMode="auto">
              <a:xfrm>
                <a:off x="5386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73" name="Freeform 379"/>
              <p:cNvSpPr>
                <a:spLocks/>
              </p:cNvSpPr>
              <p:nvPr/>
            </p:nvSpPr>
            <p:spPr bwMode="auto">
              <a:xfrm>
                <a:off x="5008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74" name="Freeform 380"/>
              <p:cNvSpPr>
                <a:spLocks/>
              </p:cNvSpPr>
              <p:nvPr/>
            </p:nvSpPr>
            <p:spPr bwMode="auto">
              <a:xfrm>
                <a:off x="5008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75" name="Freeform 381"/>
              <p:cNvSpPr>
                <a:spLocks/>
              </p:cNvSpPr>
              <p:nvPr/>
            </p:nvSpPr>
            <p:spPr bwMode="auto">
              <a:xfrm>
                <a:off x="4903" y="2721"/>
                <a:ext cx="71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76" name="Freeform 382"/>
              <p:cNvSpPr>
                <a:spLocks/>
              </p:cNvSpPr>
              <p:nvPr/>
            </p:nvSpPr>
            <p:spPr bwMode="auto">
              <a:xfrm>
                <a:off x="4903" y="2721"/>
                <a:ext cx="9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77" name="Freeform 383"/>
              <p:cNvSpPr>
                <a:spLocks/>
              </p:cNvSpPr>
              <p:nvPr/>
            </p:nvSpPr>
            <p:spPr bwMode="auto">
              <a:xfrm>
                <a:off x="4799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78" name="Freeform 384"/>
              <p:cNvSpPr>
                <a:spLocks/>
              </p:cNvSpPr>
              <p:nvPr/>
            </p:nvSpPr>
            <p:spPr bwMode="auto">
              <a:xfrm>
                <a:off x="4799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79" name="Freeform 385"/>
              <p:cNvSpPr>
                <a:spLocks/>
              </p:cNvSpPr>
              <p:nvPr/>
            </p:nvSpPr>
            <p:spPr bwMode="auto">
              <a:xfrm>
                <a:off x="4903" y="3139"/>
                <a:ext cx="71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6" y="372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80" name="Freeform 386"/>
              <p:cNvSpPr>
                <a:spLocks/>
              </p:cNvSpPr>
              <p:nvPr/>
            </p:nvSpPr>
            <p:spPr bwMode="auto">
              <a:xfrm>
                <a:off x="4903" y="3139"/>
                <a:ext cx="9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81" name="Freeform 387"/>
              <p:cNvSpPr>
                <a:spLocks/>
              </p:cNvSpPr>
              <p:nvPr/>
            </p:nvSpPr>
            <p:spPr bwMode="auto">
              <a:xfrm>
                <a:off x="4799" y="3139"/>
                <a:ext cx="72" cy="324"/>
              </a:xfrm>
              <a:custGeom>
                <a:avLst/>
                <a:gdLst>
                  <a:gd name="T0" fmla="*/ 0 w 215"/>
                  <a:gd name="T1" fmla="*/ 83 h 372"/>
                  <a:gd name="T2" fmla="*/ 0 w 215"/>
                  <a:gd name="T3" fmla="*/ 83 h 372"/>
                  <a:gd name="T4" fmla="*/ 0 w 215"/>
                  <a:gd name="T5" fmla="*/ 131 h 372"/>
                  <a:gd name="T6" fmla="*/ 0 w 215"/>
                  <a:gd name="T7" fmla="*/ 131 h 372"/>
                  <a:gd name="T8" fmla="*/ 0 w 215"/>
                  <a:gd name="T9" fmla="*/ 141 h 372"/>
                  <a:gd name="T10" fmla="*/ 0 w 215"/>
                  <a:gd name="T11" fmla="*/ 141 h 372"/>
                  <a:gd name="T12" fmla="*/ 0 w 215"/>
                  <a:gd name="T13" fmla="*/ 0 h 372"/>
                  <a:gd name="T14" fmla="*/ 0 w 215"/>
                  <a:gd name="T15" fmla="*/ 0 h 372"/>
                  <a:gd name="T16" fmla="*/ 0 w 215"/>
                  <a:gd name="T17" fmla="*/ 10 h 372"/>
                  <a:gd name="T18" fmla="*/ 0 w 215"/>
                  <a:gd name="T19" fmla="*/ 10 h 372"/>
                  <a:gd name="T20" fmla="*/ 0 w 215"/>
                  <a:gd name="T21" fmla="*/ 64 h 372"/>
                  <a:gd name="T22" fmla="*/ 0 w 215"/>
                  <a:gd name="T23" fmla="*/ 64 h 372"/>
                  <a:gd name="T24" fmla="*/ 0 w 215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2"/>
                  <a:gd name="T41" fmla="*/ 215 w 215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82" name="Freeform 388"/>
              <p:cNvSpPr>
                <a:spLocks/>
              </p:cNvSpPr>
              <p:nvPr/>
            </p:nvSpPr>
            <p:spPr bwMode="auto">
              <a:xfrm>
                <a:off x="4799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83" name="Rectangle 389"/>
              <p:cNvSpPr>
                <a:spLocks noChangeArrowheads="1"/>
              </p:cNvSpPr>
              <p:nvPr/>
            </p:nvSpPr>
            <p:spPr bwMode="auto">
              <a:xfrm>
                <a:off x="511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84" name="Rectangle 390"/>
              <p:cNvSpPr>
                <a:spLocks noChangeArrowheads="1"/>
              </p:cNvSpPr>
              <p:nvPr/>
            </p:nvSpPr>
            <p:spPr bwMode="auto">
              <a:xfrm>
                <a:off x="521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85" name="Rectangle 391"/>
              <p:cNvSpPr>
                <a:spLocks noChangeArrowheads="1"/>
              </p:cNvSpPr>
              <p:nvPr/>
            </p:nvSpPr>
            <p:spPr bwMode="auto">
              <a:xfrm>
                <a:off x="532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86" name="Rectangle 392"/>
              <p:cNvSpPr>
                <a:spLocks noChangeArrowheads="1"/>
              </p:cNvSpPr>
              <p:nvPr/>
            </p:nvSpPr>
            <p:spPr bwMode="auto">
              <a:xfrm>
                <a:off x="500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87" name="Rectangle 393"/>
              <p:cNvSpPr>
                <a:spLocks noChangeArrowheads="1"/>
              </p:cNvSpPr>
              <p:nvPr/>
            </p:nvSpPr>
            <p:spPr bwMode="auto">
              <a:xfrm>
                <a:off x="4903" y="2898"/>
                <a:ext cx="71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88" name="Rectangle 394"/>
              <p:cNvSpPr>
                <a:spLocks noChangeArrowheads="1"/>
              </p:cNvSpPr>
              <p:nvPr/>
            </p:nvSpPr>
            <p:spPr bwMode="auto">
              <a:xfrm>
                <a:off x="4799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89" name="Freeform 395"/>
              <p:cNvSpPr>
                <a:spLocks/>
              </p:cNvSpPr>
              <p:nvPr/>
            </p:nvSpPr>
            <p:spPr bwMode="auto">
              <a:xfrm>
                <a:off x="4986" y="2736"/>
                <a:ext cx="12" cy="37"/>
              </a:xfrm>
              <a:custGeom>
                <a:avLst/>
                <a:gdLst>
                  <a:gd name="T0" fmla="*/ 0 w 37"/>
                  <a:gd name="T1" fmla="*/ 31 h 38"/>
                  <a:gd name="T2" fmla="*/ 0 w 37"/>
                  <a:gd name="T3" fmla="*/ 29 h 38"/>
                  <a:gd name="T4" fmla="*/ 0 w 37"/>
                  <a:gd name="T5" fmla="*/ 25 h 38"/>
                  <a:gd name="T6" fmla="*/ 0 w 37"/>
                  <a:gd name="T7" fmla="*/ 19 h 38"/>
                  <a:gd name="T8" fmla="*/ 0 w 37"/>
                  <a:gd name="T9" fmla="*/ 19 h 38"/>
                  <a:gd name="T10" fmla="*/ 0 w 37"/>
                  <a:gd name="T11" fmla="*/ 12 h 38"/>
                  <a:gd name="T12" fmla="*/ 0 w 37"/>
                  <a:gd name="T13" fmla="*/ 5 h 38"/>
                  <a:gd name="T14" fmla="*/ 0 w 37"/>
                  <a:gd name="T15" fmla="*/ 1 h 38"/>
                  <a:gd name="T16" fmla="*/ 0 w 37"/>
                  <a:gd name="T17" fmla="*/ 0 h 38"/>
                  <a:gd name="T18" fmla="*/ 0 w 37"/>
                  <a:gd name="T19" fmla="*/ 1 h 38"/>
                  <a:gd name="T20" fmla="*/ 0 w 37"/>
                  <a:gd name="T21" fmla="*/ 5 h 38"/>
                  <a:gd name="T22" fmla="*/ 0 w 37"/>
                  <a:gd name="T23" fmla="*/ 12 h 38"/>
                  <a:gd name="T24" fmla="*/ 0 w 37"/>
                  <a:gd name="T25" fmla="*/ 19 h 38"/>
                  <a:gd name="T26" fmla="*/ 0 w 37"/>
                  <a:gd name="T27" fmla="*/ 19 h 38"/>
                  <a:gd name="T28" fmla="*/ 0 w 37"/>
                  <a:gd name="T29" fmla="*/ 25 h 38"/>
                  <a:gd name="T30" fmla="*/ 0 w 37"/>
                  <a:gd name="T31" fmla="*/ 29 h 38"/>
                  <a:gd name="T32" fmla="*/ 0 w 37"/>
                  <a:gd name="T33" fmla="*/ 31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"/>
                  <a:gd name="T52" fmla="*/ 0 h 38"/>
                  <a:gd name="T53" fmla="*/ 37 w 37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</p:grpSp>
        <p:grpSp>
          <p:nvGrpSpPr>
            <p:cNvPr id="7" name="Group 316"/>
            <p:cNvGrpSpPr>
              <a:grpSpLocks/>
            </p:cNvGrpSpPr>
            <p:nvPr/>
          </p:nvGrpSpPr>
          <p:grpSpPr bwMode="auto">
            <a:xfrm>
              <a:off x="5359982" y="4251574"/>
              <a:ext cx="211115" cy="221311"/>
              <a:chOff x="4727" y="2506"/>
              <a:chExt cx="706" cy="1172"/>
            </a:xfrm>
          </p:grpSpPr>
          <p:sp>
            <p:nvSpPr>
              <p:cNvPr id="22832" name="Freeform 317"/>
              <p:cNvSpPr>
                <a:spLocks/>
              </p:cNvSpPr>
              <p:nvPr/>
            </p:nvSpPr>
            <p:spPr bwMode="auto">
              <a:xfrm>
                <a:off x="4727" y="3558"/>
                <a:ext cx="46" cy="120"/>
              </a:xfrm>
              <a:custGeom>
                <a:avLst/>
                <a:gdLst>
                  <a:gd name="T0" fmla="*/ 0 w 139"/>
                  <a:gd name="T1" fmla="*/ 60 h 135"/>
                  <a:gd name="T2" fmla="*/ 0 w 139"/>
                  <a:gd name="T3" fmla="*/ 41 h 135"/>
                  <a:gd name="T4" fmla="*/ 0 w 139"/>
                  <a:gd name="T5" fmla="*/ 41 h 135"/>
                  <a:gd name="T6" fmla="*/ 0 w 139"/>
                  <a:gd name="T7" fmla="*/ 20 h 135"/>
                  <a:gd name="T8" fmla="*/ 0 w 139"/>
                  <a:gd name="T9" fmla="*/ 20 h 135"/>
                  <a:gd name="T10" fmla="*/ 0 w 139"/>
                  <a:gd name="T11" fmla="*/ 0 h 135"/>
                  <a:gd name="T12" fmla="*/ 0 w 139"/>
                  <a:gd name="T13" fmla="*/ 0 h 135"/>
                  <a:gd name="T14" fmla="*/ 0 w 139"/>
                  <a:gd name="T15" fmla="*/ 60 h 135"/>
                  <a:gd name="T16" fmla="*/ 0 w 139"/>
                  <a:gd name="T17" fmla="*/ 60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135"/>
                  <a:gd name="T29" fmla="*/ 139 w 139"/>
                  <a:gd name="T30" fmla="*/ 135 h 1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33" name="Freeform 318"/>
              <p:cNvSpPr>
                <a:spLocks/>
              </p:cNvSpPr>
              <p:nvPr/>
            </p:nvSpPr>
            <p:spPr bwMode="auto">
              <a:xfrm>
                <a:off x="4773" y="2564"/>
                <a:ext cx="648" cy="1114"/>
              </a:xfrm>
              <a:custGeom>
                <a:avLst/>
                <a:gdLst>
                  <a:gd name="T0" fmla="*/ 0 w 1946"/>
                  <a:gd name="T1" fmla="*/ 488 h 1278"/>
                  <a:gd name="T2" fmla="*/ 0 w 1946"/>
                  <a:gd name="T3" fmla="*/ 38 h 1278"/>
                  <a:gd name="T4" fmla="*/ 0 w 1946"/>
                  <a:gd name="T5" fmla="*/ 38 h 1278"/>
                  <a:gd name="T6" fmla="*/ 0 w 1946"/>
                  <a:gd name="T7" fmla="*/ 36 h 1278"/>
                  <a:gd name="T8" fmla="*/ 0 w 1946"/>
                  <a:gd name="T9" fmla="*/ 31 h 1278"/>
                  <a:gd name="T10" fmla="*/ 0 w 1946"/>
                  <a:gd name="T11" fmla="*/ 28 h 1278"/>
                  <a:gd name="T12" fmla="*/ 0 w 1946"/>
                  <a:gd name="T13" fmla="*/ 24 h 1278"/>
                  <a:gd name="T14" fmla="*/ 0 w 1946"/>
                  <a:gd name="T15" fmla="*/ 21 h 1278"/>
                  <a:gd name="T16" fmla="*/ 0 w 1946"/>
                  <a:gd name="T17" fmla="*/ 18 h 1278"/>
                  <a:gd name="T18" fmla="*/ 0 w 1946"/>
                  <a:gd name="T19" fmla="*/ 15 h 1278"/>
                  <a:gd name="T20" fmla="*/ 0 w 1946"/>
                  <a:gd name="T21" fmla="*/ 11 h 1278"/>
                  <a:gd name="T22" fmla="*/ 0 w 1946"/>
                  <a:gd name="T23" fmla="*/ 9 h 1278"/>
                  <a:gd name="T24" fmla="*/ 0 w 1946"/>
                  <a:gd name="T25" fmla="*/ 7 h 1278"/>
                  <a:gd name="T26" fmla="*/ 0 w 1946"/>
                  <a:gd name="T27" fmla="*/ 5 h 1278"/>
                  <a:gd name="T28" fmla="*/ 0 w 1946"/>
                  <a:gd name="T29" fmla="*/ 3 h 1278"/>
                  <a:gd name="T30" fmla="*/ 0 w 1946"/>
                  <a:gd name="T31" fmla="*/ 3 h 1278"/>
                  <a:gd name="T32" fmla="*/ 0 w 1946"/>
                  <a:gd name="T33" fmla="*/ 3 h 1278"/>
                  <a:gd name="T34" fmla="*/ 0 w 1946"/>
                  <a:gd name="T35" fmla="*/ 0 h 1278"/>
                  <a:gd name="T36" fmla="*/ 0 w 1946"/>
                  <a:gd name="T37" fmla="*/ 0 h 1278"/>
                  <a:gd name="T38" fmla="*/ 0 w 1946"/>
                  <a:gd name="T39" fmla="*/ 0 h 1278"/>
                  <a:gd name="T40" fmla="*/ 0 w 1946"/>
                  <a:gd name="T41" fmla="*/ 3 h 1278"/>
                  <a:gd name="T42" fmla="*/ 0 w 1946"/>
                  <a:gd name="T43" fmla="*/ 3 h 1278"/>
                  <a:gd name="T44" fmla="*/ 0 w 1946"/>
                  <a:gd name="T45" fmla="*/ 3 h 1278"/>
                  <a:gd name="T46" fmla="*/ 0 w 1946"/>
                  <a:gd name="T47" fmla="*/ 5 h 1278"/>
                  <a:gd name="T48" fmla="*/ 1 w 1946"/>
                  <a:gd name="T49" fmla="*/ 7 h 1278"/>
                  <a:gd name="T50" fmla="*/ 1 w 1946"/>
                  <a:gd name="T51" fmla="*/ 9 h 1278"/>
                  <a:gd name="T52" fmla="*/ 1 w 1946"/>
                  <a:gd name="T53" fmla="*/ 11 h 1278"/>
                  <a:gd name="T54" fmla="*/ 1 w 1946"/>
                  <a:gd name="T55" fmla="*/ 15 h 1278"/>
                  <a:gd name="T56" fmla="*/ 1 w 1946"/>
                  <a:gd name="T57" fmla="*/ 18 h 1278"/>
                  <a:gd name="T58" fmla="*/ 1 w 1946"/>
                  <a:gd name="T59" fmla="*/ 21 h 1278"/>
                  <a:gd name="T60" fmla="*/ 1 w 1946"/>
                  <a:gd name="T61" fmla="*/ 24 h 1278"/>
                  <a:gd name="T62" fmla="*/ 1 w 1946"/>
                  <a:gd name="T63" fmla="*/ 28 h 1278"/>
                  <a:gd name="T64" fmla="*/ 1 w 1946"/>
                  <a:gd name="T65" fmla="*/ 31 h 1278"/>
                  <a:gd name="T66" fmla="*/ 1 w 1946"/>
                  <a:gd name="T67" fmla="*/ 36 h 1278"/>
                  <a:gd name="T68" fmla="*/ 1 w 1946"/>
                  <a:gd name="T69" fmla="*/ 38 h 1278"/>
                  <a:gd name="T70" fmla="*/ 1 w 1946"/>
                  <a:gd name="T71" fmla="*/ 38 h 1278"/>
                  <a:gd name="T72" fmla="*/ 1 w 1946"/>
                  <a:gd name="T73" fmla="*/ 488 h 1278"/>
                  <a:gd name="T74" fmla="*/ 0 w 1946"/>
                  <a:gd name="T75" fmla="*/ 488 h 127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46"/>
                  <a:gd name="T115" fmla="*/ 0 h 1278"/>
                  <a:gd name="T116" fmla="*/ 1946 w 1946"/>
                  <a:gd name="T117" fmla="*/ 1278 h 127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34" name="Rectangle 319"/>
              <p:cNvSpPr>
                <a:spLocks noChangeArrowheads="1"/>
              </p:cNvSpPr>
              <p:nvPr/>
            </p:nvSpPr>
            <p:spPr bwMode="auto">
              <a:xfrm>
                <a:off x="5188" y="3087"/>
                <a:ext cx="42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35" name="Rectangle 320"/>
              <p:cNvSpPr>
                <a:spLocks noChangeArrowheads="1"/>
              </p:cNvSpPr>
              <p:nvPr/>
            </p:nvSpPr>
            <p:spPr bwMode="auto">
              <a:xfrm>
                <a:off x="5168" y="3134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36" name="Rectangle 321"/>
              <p:cNvSpPr>
                <a:spLocks noChangeArrowheads="1"/>
              </p:cNvSpPr>
              <p:nvPr/>
            </p:nvSpPr>
            <p:spPr bwMode="auto">
              <a:xfrm>
                <a:off x="5306" y="3034"/>
                <a:ext cx="42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37" name="Rectangle 322"/>
              <p:cNvSpPr>
                <a:spLocks noChangeArrowheads="1"/>
              </p:cNvSpPr>
              <p:nvPr/>
            </p:nvSpPr>
            <p:spPr bwMode="auto">
              <a:xfrm>
                <a:off x="5286" y="3087"/>
                <a:ext cx="40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38" name="Rectangle 323"/>
              <p:cNvSpPr>
                <a:spLocks noChangeArrowheads="1"/>
              </p:cNvSpPr>
              <p:nvPr/>
            </p:nvSpPr>
            <p:spPr bwMode="auto">
              <a:xfrm>
                <a:off x="5286" y="2987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39" name="Rectangle 324"/>
              <p:cNvSpPr>
                <a:spLocks noChangeArrowheads="1"/>
              </p:cNvSpPr>
              <p:nvPr/>
            </p:nvSpPr>
            <p:spPr bwMode="auto">
              <a:xfrm>
                <a:off x="4773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40" name="Rectangle 325"/>
              <p:cNvSpPr>
                <a:spLocks noChangeArrowheads="1"/>
              </p:cNvSpPr>
              <p:nvPr/>
            </p:nvSpPr>
            <p:spPr bwMode="auto">
              <a:xfrm>
                <a:off x="4773" y="3024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41" name="Rectangle 326"/>
              <p:cNvSpPr>
                <a:spLocks noChangeArrowheads="1"/>
              </p:cNvSpPr>
              <p:nvPr/>
            </p:nvSpPr>
            <p:spPr bwMode="auto">
              <a:xfrm>
                <a:off x="4773" y="3123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42" name="Rectangle 327"/>
              <p:cNvSpPr>
                <a:spLocks noChangeArrowheads="1"/>
              </p:cNvSpPr>
              <p:nvPr/>
            </p:nvSpPr>
            <p:spPr bwMode="auto">
              <a:xfrm>
                <a:off x="4946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43" name="Rectangle 328"/>
              <p:cNvSpPr>
                <a:spLocks noChangeArrowheads="1"/>
              </p:cNvSpPr>
              <p:nvPr/>
            </p:nvSpPr>
            <p:spPr bwMode="auto">
              <a:xfrm>
                <a:off x="4924" y="312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44" name="Rectangle 329"/>
              <p:cNvSpPr>
                <a:spLocks noChangeArrowheads="1"/>
              </p:cNvSpPr>
              <p:nvPr/>
            </p:nvSpPr>
            <p:spPr bwMode="auto">
              <a:xfrm>
                <a:off x="4773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45" name="Rectangle 330"/>
              <p:cNvSpPr>
                <a:spLocks noChangeArrowheads="1"/>
              </p:cNvSpPr>
              <p:nvPr/>
            </p:nvSpPr>
            <p:spPr bwMode="auto">
              <a:xfrm>
                <a:off x="4773" y="3406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46" name="Rectangle 331"/>
              <p:cNvSpPr>
                <a:spLocks noChangeArrowheads="1"/>
              </p:cNvSpPr>
              <p:nvPr/>
            </p:nvSpPr>
            <p:spPr bwMode="auto">
              <a:xfrm>
                <a:off x="4773" y="3505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47" name="Rectangle 332"/>
              <p:cNvSpPr>
                <a:spLocks noChangeArrowheads="1"/>
              </p:cNvSpPr>
              <p:nvPr/>
            </p:nvSpPr>
            <p:spPr bwMode="auto">
              <a:xfrm>
                <a:off x="4946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48" name="Rectangle 333"/>
              <p:cNvSpPr>
                <a:spLocks noChangeArrowheads="1"/>
              </p:cNvSpPr>
              <p:nvPr/>
            </p:nvSpPr>
            <p:spPr bwMode="auto">
              <a:xfrm>
                <a:off x="4924" y="3505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49" name="Freeform 334"/>
              <p:cNvSpPr>
                <a:spLocks/>
              </p:cNvSpPr>
              <p:nvPr/>
            </p:nvSpPr>
            <p:spPr bwMode="auto">
              <a:xfrm>
                <a:off x="5024" y="3076"/>
                <a:ext cx="146" cy="89"/>
              </a:xfrm>
              <a:custGeom>
                <a:avLst/>
                <a:gdLst>
                  <a:gd name="T0" fmla="*/ 0 w 440"/>
                  <a:gd name="T1" fmla="*/ 39 h 102"/>
                  <a:gd name="T2" fmla="*/ 0 w 440"/>
                  <a:gd name="T3" fmla="*/ 35 h 102"/>
                  <a:gd name="T4" fmla="*/ 0 w 440"/>
                  <a:gd name="T5" fmla="*/ 32 h 102"/>
                  <a:gd name="T6" fmla="*/ 0 w 440"/>
                  <a:gd name="T7" fmla="*/ 28 h 102"/>
                  <a:gd name="T8" fmla="*/ 0 w 440"/>
                  <a:gd name="T9" fmla="*/ 25 h 102"/>
                  <a:gd name="T10" fmla="*/ 0 w 440"/>
                  <a:gd name="T11" fmla="*/ 21 h 102"/>
                  <a:gd name="T12" fmla="*/ 0 w 440"/>
                  <a:gd name="T13" fmla="*/ 18 h 102"/>
                  <a:gd name="T14" fmla="*/ 0 w 440"/>
                  <a:gd name="T15" fmla="*/ 15 h 102"/>
                  <a:gd name="T16" fmla="*/ 0 w 440"/>
                  <a:gd name="T17" fmla="*/ 11 h 102"/>
                  <a:gd name="T18" fmla="*/ 0 w 440"/>
                  <a:gd name="T19" fmla="*/ 9 h 102"/>
                  <a:gd name="T20" fmla="*/ 0 w 440"/>
                  <a:gd name="T21" fmla="*/ 7 h 102"/>
                  <a:gd name="T22" fmla="*/ 0 w 440"/>
                  <a:gd name="T23" fmla="*/ 5 h 102"/>
                  <a:gd name="T24" fmla="*/ 0 w 440"/>
                  <a:gd name="T25" fmla="*/ 3 h 102"/>
                  <a:gd name="T26" fmla="*/ 0 w 440"/>
                  <a:gd name="T27" fmla="*/ 3 h 102"/>
                  <a:gd name="T28" fmla="*/ 0 w 440"/>
                  <a:gd name="T29" fmla="*/ 3 h 102"/>
                  <a:gd name="T30" fmla="*/ 0 w 440"/>
                  <a:gd name="T31" fmla="*/ 0 h 102"/>
                  <a:gd name="T32" fmla="*/ 0 w 440"/>
                  <a:gd name="T33" fmla="*/ 0 h 102"/>
                  <a:gd name="T34" fmla="*/ 0 w 440"/>
                  <a:gd name="T35" fmla="*/ 0 h 102"/>
                  <a:gd name="T36" fmla="*/ 0 w 440"/>
                  <a:gd name="T37" fmla="*/ 3 h 102"/>
                  <a:gd name="T38" fmla="*/ 0 w 440"/>
                  <a:gd name="T39" fmla="*/ 3 h 102"/>
                  <a:gd name="T40" fmla="*/ 0 w 440"/>
                  <a:gd name="T41" fmla="*/ 3 h 102"/>
                  <a:gd name="T42" fmla="*/ 0 w 440"/>
                  <a:gd name="T43" fmla="*/ 5 h 102"/>
                  <a:gd name="T44" fmla="*/ 0 w 440"/>
                  <a:gd name="T45" fmla="*/ 7 h 102"/>
                  <a:gd name="T46" fmla="*/ 0 w 440"/>
                  <a:gd name="T47" fmla="*/ 9 h 102"/>
                  <a:gd name="T48" fmla="*/ 0 w 440"/>
                  <a:gd name="T49" fmla="*/ 11 h 102"/>
                  <a:gd name="T50" fmla="*/ 0 w 440"/>
                  <a:gd name="T51" fmla="*/ 15 h 102"/>
                  <a:gd name="T52" fmla="*/ 0 w 440"/>
                  <a:gd name="T53" fmla="*/ 18 h 102"/>
                  <a:gd name="T54" fmla="*/ 0 w 440"/>
                  <a:gd name="T55" fmla="*/ 21 h 102"/>
                  <a:gd name="T56" fmla="*/ 0 w 440"/>
                  <a:gd name="T57" fmla="*/ 25 h 102"/>
                  <a:gd name="T58" fmla="*/ 0 w 440"/>
                  <a:gd name="T59" fmla="*/ 28 h 102"/>
                  <a:gd name="T60" fmla="*/ 0 w 440"/>
                  <a:gd name="T61" fmla="*/ 32 h 102"/>
                  <a:gd name="T62" fmla="*/ 0 w 440"/>
                  <a:gd name="T63" fmla="*/ 35 h 102"/>
                  <a:gd name="T64" fmla="*/ 0 w 440"/>
                  <a:gd name="T65" fmla="*/ 39 h 102"/>
                  <a:gd name="T66" fmla="*/ 0 w 440"/>
                  <a:gd name="T67" fmla="*/ 39 h 1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0"/>
                  <a:gd name="T103" fmla="*/ 0 h 102"/>
                  <a:gd name="T104" fmla="*/ 440 w 440"/>
                  <a:gd name="T105" fmla="*/ 102 h 10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50" name="Freeform 335"/>
              <p:cNvSpPr>
                <a:spLocks/>
              </p:cNvSpPr>
              <p:nvPr/>
            </p:nvSpPr>
            <p:spPr bwMode="auto">
              <a:xfrm>
                <a:off x="4789" y="2506"/>
                <a:ext cx="615" cy="147"/>
              </a:xfrm>
              <a:custGeom>
                <a:avLst/>
                <a:gdLst>
                  <a:gd name="T0" fmla="*/ 0 w 1847"/>
                  <a:gd name="T1" fmla="*/ 25 h 168"/>
                  <a:gd name="T2" fmla="*/ 0 w 1847"/>
                  <a:gd name="T3" fmla="*/ 27 h 168"/>
                  <a:gd name="T4" fmla="*/ 0 w 1847"/>
                  <a:gd name="T5" fmla="*/ 31 h 168"/>
                  <a:gd name="T6" fmla="*/ 0 w 1847"/>
                  <a:gd name="T7" fmla="*/ 35 h 168"/>
                  <a:gd name="T8" fmla="*/ 0 w 1847"/>
                  <a:gd name="T9" fmla="*/ 40 h 168"/>
                  <a:gd name="T10" fmla="*/ 0 w 1847"/>
                  <a:gd name="T11" fmla="*/ 47 h 168"/>
                  <a:gd name="T12" fmla="*/ 0 w 1847"/>
                  <a:gd name="T13" fmla="*/ 53 h 168"/>
                  <a:gd name="T14" fmla="*/ 0 w 1847"/>
                  <a:gd name="T15" fmla="*/ 62 h 168"/>
                  <a:gd name="T16" fmla="*/ 0 w 1847"/>
                  <a:gd name="T17" fmla="*/ 67 h 168"/>
                  <a:gd name="T18" fmla="*/ 0 w 1847"/>
                  <a:gd name="T19" fmla="*/ 46 h 168"/>
                  <a:gd name="T20" fmla="*/ 0 w 1847"/>
                  <a:gd name="T21" fmla="*/ 46 h 168"/>
                  <a:gd name="T22" fmla="*/ 0 w 1847"/>
                  <a:gd name="T23" fmla="*/ 46 h 168"/>
                  <a:gd name="T24" fmla="*/ 0 w 1847"/>
                  <a:gd name="T25" fmla="*/ 46 h 168"/>
                  <a:gd name="T26" fmla="*/ 0 w 1847"/>
                  <a:gd name="T27" fmla="*/ 46 h 168"/>
                  <a:gd name="T28" fmla="*/ 0 w 1847"/>
                  <a:gd name="T29" fmla="*/ 46 h 168"/>
                  <a:gd name="T30" fmla="*/ 0 w 1847"/>
                  <a:gd name="T31" fmla="*/ 46 h 168"/>
                  <a:gd name="T32" fmla="*/ 0 w 1847"/>
                  <a:gd name="T33" fmla="*/ 46 h 168"/>
                  <a:gd name="T34" fmla="*/ 0 w 1847"/>
                  <a:gd name="T35" fmla="*/ 40 h 168"/>
                  <a:gd name="T36" fmla="*/ 0 w 1847"/>
                  <a:gd name="T37" fmla="*/ 33 h 168"/>
                  <a:gd name="T38" fmla="*/ 0 w 1847"/>
                  <a:gd name="T39" fmla="*/ 25 h 168"/>
                  <a:gd name="T40" fmla="*/ 0 w 1847"/>
                  <a:gd name="T41" fmla="*/ 17 h 168"/>
                  <a:gd name="T42" fmla="*/ 0 w 1847"/>
                  <a:gd name="T43" fmla="*/ 11 h 168"/>
                  <a:gd name="T44" fmla="*/ 0 w 1847"/>
                  <a:gd name="T45" fmla="*/ 5 h 168"/>
                  <a:gd name="T46" fmla="*/ 0 w 1847"/>
                  <a:gd name="T47" fmla="*/ 4 h 168"/>
                  <a:gd name="T48" fmla="*/ 0 w 1847"/>
                  <a:gd name="T49" fmla="*/ 1 h 168"/>
                  <a:gd name="T50" fmla="*/ 0 w 1847"/>
                  <a:gd name="T51" fmla="*/ 1 h 168"/>
                  <a:gd name="T52" fmla="*/ 0 w 1847"/>
                  <a:gd name="T53" fmla="*/ 4 h 168"/>
                  <a:gd name="T54" fmla="*/ 0 w 1847"/>
                  <a:gd name="T55" fmla="*/ 5 h 168"/>
                  <a:gd name="T56" fmla="*/ 0 w 1847"/>
                  <a:gd name="T57" fmla="*/ 11 h 168"/>
                  <a:gd name="T58" fmla="*/ 1 w 1847"/>
                  <a:gd name="T59" fmla="*/ 17 h 168"/>
                  <a:gd name="T60" fmla="*/ 1 w 1847"/>
                  <a:gd name="T61" fmla="*/ 25 h 168"/>
                  <a:gd name="T62" fmla="*/ 1 w 1847"/>
                  <a:gd name="T63" fmla="*/ 33 h 168"/>
                  <a:gd name="T64" fmla="*/ 1 w 1847"/>
                  <a:gd name="T65" fmla="*/ 40 h 168"/>
                  <a:gd name="T66" fmla="*/ 1 w 1847"/>
                  <a:gd name="T67" fmla="*/ 46 h 168"/>
                  <a:gd name="T68" fmla="*/ 1 w 1847"/>
                  <a:gd name="T69" fmla="*/ 46 h 168"/>
                  <a:gd name="T70" fmla="*/ 1 w 1847"/>
                  <a:gd name="T71" fmla="*/ 46 h 168"/>
                  <a:gd name="T72" fmla="*/ 1 w 1847"/>
                  <a:gd name="T73" fmla="*/ 46 h 168"/>
                  <a:gd name="T74" fmla="*/ 1 w 1847"/>
                  <a:gd name="T75" fmla="*/ 46 h 168"/>
                  <a:gd name="T76" fmla="*/ 1 w 1847"/>
                  <a:gd name="T77" fmla="*/ 46 h 168"/>
                  <a:gd name="T78" fmla="*/ 1 w 1847"/>
                  <a:gd name="T79" fmla="*/ 46 h 168"/>
                  <a:gd name="T80" fmla="*/ 1 w 1847"/>
                  <a:gd name="T81" fmla="*/ 46 h 168"/>
                  <a:gd name="T82" fmla="*/ 1 w 1847"/>
                  <a:gd name="T83" fmla="*/ 67 h 168"/>
                  <a:gd name="T84" fmla="*/ 1 w 1847"/>
                  <a:gd name="T85" fmla="*/ 62 h 168"/>
                  <a:gd name="T86" fmla="*/ 1 w 1847"/>
                  <a:gd name="T87" fmla="*/ 53 h 168"/>
                  <a:gd name="T88" fmla="*/ 1 w 1847"/>
                  <a:gd name="T89" fmla="*/ 47 h 168"/>
                  <a:gd name="T90" fmla="*/ 0 w 1847"/>
                  <a:gd name="T91" fmla="*/ 40 h 168"/>
                  <a:gd name="T92" fmla="*/ 0 w 1847"/>
                  <a:gd name="T93" fmla="*/ 35 h 168"/>
                  <a:gd name="T94" fmla="*/ 0 w 1847"/>
                  <a:gd name="T95" fmla="*/ 31 h 168"/>
                  <a:gd name="T96" fmla="*/ 0 w 1847"/>
                  <a:gd name="T97" fmla="*/ 27 h 168"/>
                  <a:gd name="T98" fmla="*/ 0 w 1847"/>
                  <a:gd name="T99" fmla="*/ 25 h 1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47"/>
                  <a:gd name="T151" fmla="*/ 0 h 168"/>
                  <a:gd name="T152" fmla="*/ 1847 w 1847"/>
                  <a:gd name="T153" fmla="*/ 168 h 1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51" name="Rectangle 336"/>
              <p:cNvSpPr>
                <a:spLocks noChangeArrowheads="1"/>
              </p:cNvSpPr>
              <p:nvPr/>
            </p:nvSpPr>
            <p:spPr bwMode="auto">
              <a:xfrm>
                <a:off x="5404" y="2595"/>
                <a:ext cx="29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52" name="Rectangle 337"/>
              <p:cNvSpPr>
                <a:spLocks noChangeArrowheads="1"/>
              </p:cNvSpPr>
              <p:nvPr/>
            </p:nvSpPr>
            <p:spPr bwMode="auto">
              <a:xfrm>
                <a:off x="4759" y="2595"/>
                <a:ext cx="30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53" name="Rectangle 338"/>
              <p:cNvSpPr>
                <a:spLocks noChangeArrowheads="1"/>
              </p:cNvSpPr>
              <p:nvPr/>
            </p:nvSpPr>
            <p:spPr bwMode="auto">
              <a:xfrm>
                <a:off x="5026" y="3165"/>
                <a:ext cx="142" cy="330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54" name="Rectangle 339"/>
              <p:cNvSpPr>
                <a:spLocks noChangeArrowheads="1"/>
              </p:cNvSpPr>
              <p:nvPr/>
            </p:nvSpPr>
            <p:spPr bwMode="auto">
              <a:xfrm>
                <a:off x="5026" y="349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55" name="Rectangle 340"/>
              <p:cNvSpPr>
                <a:spLocks noChangeArrowheads="1"/>
              </p:cNvSpPr>
              <p:nvPr/>
            </p:nvSpPr>
            <p:spPr bwMode="auto">
              <a:xfrm>
                <a:off x="5026" y="3558"/>
                <a:ext cx="142" cy="15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56" name="Rectangle 341"/>
              <p:cNvSpPr>
                <a:spLocks noChangeArrowheads="1"/>
              </p:cNvSpPr>
              <p:nvPr/>
            </p:nvSpPr>
            <p:spPr bwMode="auto">
              <a:xfrm>
                <a:off x="5026" y="361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57" name="Rectangle 342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58" name="Rectangle 343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59" name="Rectangle 344"/>
              <p:cNvSpPr>
                <a:spLocks noChangeArrowheads="1"/>
              </p:cNvSpPr>
              <p:nvPr/>
            </p:nvSpPr>
            <p:spPr bwMode="auto">
              <a:xfrm>
                <a:off x="5032" y="3186"/>
                <a:ext cx="62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60" name="Rectangle 345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61" name="Rectangle 346"/>
              <p:cNvSpPr>
                <a:spLocks noChangeArrowheads="1"/>
              </p:cNvSpPr>
              <p:nvPr/>
            </p:nvSpPr>
            <p:spPr bwMode="auto">
              <a:xfrm>
                <a:off x="5168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62" name="Rectangle 347"/>
              <p:cNvSpPr>
                <a:spLocks noChangeArrowheads="1"/>
              </p:cNvSpPr>
              <p:nvPr/>
            </p:nvSpPr>
            <p:spPr bwMode="auto">
              <a:xfrm>
                <a:off x="4992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63" name="Rectangle 348"/>
              <p:cNvSpPr>
                <a:spLocks noChangeArrowheads="1"/>
              </p:cNvSpPr>
              <p:nvPr/>
            </p:nvSpPr>
            <p:spPr bwMode="auto">
              <a:xfrm>
                <a:off x="5026" y="351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64" name="Rectangle 349"/>
              <p:cNvSpPr>
                <a:spLocks noChangeArrowheads="1"/>
              </p:cNvSpPr>
              <p:nvPr/>
            </p:nvSpPr>
            <p:spPr bwMode="auto">
              <a:xfrm>
                <a:off x="5026" y="3573"/>
                <a:ext cx="142" cy="42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65" name="Rectangle 350"/>
              <p:cNvSpPr>
                <a:spLocks noChangeArrowheads="1"/>
              </p:cNvSpPr>
              <p:nvPr/>
            </p:nvSpPr>
            <p:spPr bwMode="auto">
              <a:xfrm>
                <a:off x="5026" y="363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66" name="Rectangle 351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67" name="Rectangle 352"/>
              <p:cNvSpPr>
                <a:spLocks noChangeArrowheads="1"/>
              </p:cNvSpPr>
              <p:nvPr/>
            </p:nvSpPr>
            <p:spPr bwMode="auto">
              <a:xfrm>
                <a:off x="5032" y="3369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68" name="Rectangle 353"/>
              <p:cNvSpPr>
                <a:spLocks noChangeArrowheads="1"/>
              </p:cNvSpPr>
              <p:nvPr/>
            </p:nvSpPr>
            <p:spPr bwMode="auto">
              <a:xfrm>
                <a:off x="510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69" name="Rectangle 354"/>
              <p:cNvSpPr>
                <a:spLocks noChangeArrowheads="1"/>
              </p:cNvSpPr>
              <p:nvPr/>
            </p:nvSpPr>
            <p:spPr bwMode="auto">
              <a:xfrm>
                <a:off x="508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70" name="Rectangle 355"/>
              <p:cNvSpPr>
                <a:spLocks noChangeArrowheads="1"/>
              </p:cNvSpPr>
              <p:nvPr/>
            </p:nvSpPr>
            <p:spPr bwMode="auto">
              <a:xfrm>
                <a:off x="5100" y="3395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71" name="Rectangle 356"/>
              <p:cNvSpPr>
                <a:spLocks noChangeArrowheads="1"/>
              </p:cNvSpPr>
              <p:nvPr/>
            </p:nvSpPr>
            <p:spPr bwMode="auto">
              <a:xfrm>
                <a:off x="5032" y="3395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72" name="Rectangle 357"/>
              <p:cNvSpPr>
                <a:spLocks noChangeArrowheads="1"/>
              </p:cNvSpPr>
              <p:nvPr/>
            </p:nvSpPr>
            <p:spPr bwMode="auto">
              <a:xfrm>
                <a:off x="5168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73" name="Rectangle 358"/>
              <p:cNvSpPr>
                <a:spLocks noChangeArrowheads="1"/>
              </p:cNvSpPr>
              <p:nvPr/>
            </p:nvSpPr>
            <p:spPr bwMode="auto">
              <a:xfrm>
                <a:off x="4992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74" name="Rectangle 359"/>
              <p:cNvSpPr>
                <a:spLocks noChangeArrowheads="1"/>
              </p:cNvSpPr>
              <p:nvPr/>
            </p:nvSpPr>
            <p:spPr bwMode="auto">
              <a:xfrm>
                <a:off x="5334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75" name="Rectangle 360"/>
              <p:cNvSpPr>
                <a:spLocks noChangeArrowheads="1"/>
              </p:cNvSpPr>
              <p:nvPr/>
            </p:nvSpPr>
            <p:spPr bwMode="auto">
              <a:xfrm>
                <a:off x="5228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76" name="Rectangle 361"/>
              <p:cNvSpPr>
                <a:spLocks noChangeArrowheads="1"/>
              </p:cNvSpPr>
              <p:nvPr/>
            </p:nvSpPr>
            <p:spPr bwMode="auto">
              <a:xfrm>
                <a:off x="4912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77" name="Rectangle 362"/>
              <p:cNvSpPr>
                <a:spLocks noChangeArrowheads="1"/>
              </p:cNvSpPr>
              <p:nvPr/>
            </p:nvSpPr>
            <p:spPr bwMode="auto">
              <a:xfrm>
                <a:off x="5122" y="2747"/>
                <a:ext cx="54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78" name="Rectangle 363"/>
              <p:cNvSpPr>
                <a:spLocks noChangeArrowheads="1"/>
              </p:cNvSpPr>
              <p:nvPr/>
            </p:nvSpPr>
            <p:spPr bwMode="auto">
              <a:xfrm>
                <a:off x="522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79" name="Rectangle 364"/>
              <p:cNvSpPr>
                <a:spLocks noChangeArrowheads="1"/>
              </p:cNvSpPr>
              <p:nvPr/>
            </p:nvSpPr>
            <p:spPr bwMode="auto">
              <a:xfrm>
                <a:off x="5334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80" name="Rectangle 365"/>
              <p:cNvSpPr>
                <a:spLocks noChangeArrowheads="1"/>
              </p:cNvSpPr>
              <p:nvPr/>
            </p:nvSpPr>
            <p:spPr bwMode="auto">
              <a:xfrm>
                <a:off x="501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81" name="Rectangle 366"/>
              <p:cNvSpPr>
                <a:spLocks noChangeArrowheads="1"/>
              </p:cNvSpPr>
              <p:nvPr/>
            </p:nvSpPr>
            <p:spPr bwMode="auto">
              <a:xfrm>
                <a:off x="4809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82" name="Rectangle 367"/>
              <p:cNvSpPr>
                <a:spLocks noChangeArrowheads="1"/>
              </p:cNvSpPr>
              <p:nvPr/>
            </p:nvSpPr>
            <p:spPr bwMode="auto">
              <a:xfrm>
                <a:off x="4912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83" name="Rectangle 368"/>
              <p:cNvSpPr>
                <a:spLocks noChangeArrowheads="1"/>
              </p:cNvSpPr>
              <p:nvPr/>
            </p:nvSpPr>
            <p:spPr bwMode="auto">
              <a:xfrm>
                <a:off x="4809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84" name="Freeform 369"/>
              <p:cNvSpPr>
                <a:spLocks/>
              </p:cNvSpPr>
              <p:nvPr/>
            </p:nvSpPr>
            <p:spPr bwMode="auto">
              <a:xfrm>
                <a:off x="511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85" name="Freeform 370"/>
              <p:cNvSpPr>
                <a:spLocks/>
              </p:cNvSpPr>
              <p:nvPr/>
            </p:nvSpPr>
            <p:spPr bwMode="auto">
              <a:xfrm>
                <a:off x="517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86" name="Freeform 371"/>
              <p:cNvSpPr>
                <a:spLocks/>
              </p:cNvSpPr>
              <p:nvPr/>
            </p:nvSpPr>
            <p:spPr bwMode="auto">
              <a:xfrm>
                <a:off x="5218" y="2721"/>
                <a:ext cx="72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87" name="Freeform 372"/>
              <p:cNvSpPr>
                <a:spLocks/>
              </p:cNvSpPr>
              <p:nvPr/>
            </p:nvSpPr>
            <p:spPr bwMode="auto">
              <a:xfrm>
                <a:off x="5280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88" name="Freeform 373"/>
              <p:cNvSpPr>
                <a:spLocks/>
              </p:cNvSpPr>
              <p:nvPr/>
            </p:nvSpPr>
            <p:spPr bwMode="auto">
              <a:xfrm>
                <a:off x="532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89" name="Freeform 374"/>
              <p:cNvSpPr>
                <a:spLocks/>
              </p:cNvSpPr>
              <p:nvPr/>
            </p:nvSpPr>
            <p:spPr bwMode="auto">
              <a:xfrm>
                <a:off x="538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90" name="Freeform 375"/>
              <p:cNvSpPr>
                <a:spLocks/>
              </p:cNvSpPr>
              <p:nvPr/>
            </p:nvSpPr>
            <p:spPr bwMode="auto">
              <a:xfrm>
                <a:off x="5218" y="3139"/>
                <a:ext cx="72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91" name="Freeform 376"/>
              <p:cNvSpPr>
                <a:spLocks/>
              </p:cNvSpPr>
              <p:nvPr/>
            </p:nvSpPr>
            <p:spPr bwMode="auto">
              <a:xfrm>
                <a:off x="5280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92" name="Freeform 377"/>
              <p:cNvSpPr>
                <a:spLocks/>
              </p:cNvSpPr>
              <p:nvPr/>
            </p:nvSpPr>
            <p:spPr bwMode="auto">
              <a:xfrm>
                <a:off x="5324" y="3139"/>
                <a:ext cx="72" cy="324"/>
              </a:xfrm>
              <a:custGeom>
                <a:avLst/>
                <a:gdLst>
                  <a:gd name="T0" fmla="*/ 0 w 217"/>
                  <a:gd name="T1" fmla="*/ 83 h 372"/>
                  <a:gd name="T2" fmla="*/ 0 w 217"/>
                  <a:gd name="T3" fmla="*/ 83 h 372"/>
                  <a:gd name="T4" fmla="*/ 0 w 217"/>
                  <a:gd name="T5" fmla="*/ 131 h 372"/>
                  <a:gd name="T6" fmla="*/ 0 w 217"/>
                  <a:gd name="T7" fmla="*/ 131 h 372"/>
                  <a:gd name="T8" fmla="*/ 0 w 217"/>
                  <a:gd name="T9" fmla="*/ 141 h 372"/>
                  <a:gd name="T10" fmla="*/ 0 w 217"/>
                  <a:gd name="T11" fmla="*/ 141 h 372"/>
                  <a:gd name="T12" fmla="*/ 0 w 217"/>
                  <a:gd name="T13" fmla="*/ 0 h 372"/>
                  <a:gd name="T14" fmla="*/ 0 w 217"/>
                  <a:gd name="T15" fmla="*/ 0 h 372"/>
                  <a:gd name="T16" fmla="*/ 0 w 217"/>
                  <a:gd name="T17" fmla="*/ 10 h 372"/>
                  <a:gd name="T18" fmla="*/ 0 w 217"/>
                  <a:gd name="T19" fmla="*/ 10 h 372"/>
                  <a:gd name="T20" fmla="*/ 0 w 217"/>
                  <a:gd name="T21" fmla="*/ 64 h 372"/>
                  <a:gd name="T22" fmla="*/ 0 w 217"/>
                  <a:gd name="T23" fmla="*/ 64 h 372"/>
                  <a:gd name="T24" fmla="*/ 0 w 217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2"/>
                  <a:gd name="T41" fmla="*/ 217 w 217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93" name="Freeform 378"/>
              <p:cNvSpPr>
                <a:spLocks/>
              </p:cNvSpPr>
              <p:nvPr/>
            </p:nvSpPr>
            <p:spPr bwMode="auto">
              <a:xfrm>
                <a:off x="5386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94" name="Freeform 379"/>
              <p:cNvSpPr>
                <a:spLocks/>
              </p:cNvSpPr>
              <p:nvPr/>
            </p:nvSpPr>
            <p:spPr bwMode="auto">
              <a:xfrm>
                <a:off x="5008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95" name="Freeform 380"/>
              <p:cNvSpPr>
                <a:spLocks/>
              </p:cNvSpPr>
              <p:nvPr/>
            </p:nvSpPr>
            <p:spPr bwMode="auto">
              <a:xfrm>
                <a:off x="5008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96" name="Freeform 381"/>
              <p:cNvSpPr>
                <a:spLocks/>
              </p:cNvSpPr>
              <p:nvPr/>
            </p:nvSpPr>
            <p:spPr bwMode="auto">
              <a:xfrm>
                <a:off x="4903" y="2721"/>
                <a:ext cx="71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97" name="Freeform 382"/>
              <p:cNvSpPr>
                <a:spLocks/>
              </p:cNvSpPr>
              <p:nvPr/>
            </p:nvSpPr>
            <p:spPr bwMode="auto">
              <a:xfrm>
                <a:off x="4903" y="2721"/>
                <a:ext cx="9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98" name="Freeform 383"/>
              <p:cNvSpPr>
                <a:spLocks/>
              </p:cNvSpPr>
              <p:nvPr/>
            </p:nvSpPr>
            <p:spPr bwMode="auto">
              <a:xfrm>
                <a:off x="4799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99" name="Freeform 384"/>
              <p:cNvSpPr>
                <a:spLocks/>
              </p:cNvSpPr>
              <p:nvPr/>
            </p:nvSpPr>
            <p:spPr bwMode="auto">
              <a:xfrm>
                <a:off x="4799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00" name="Freeform 385"/>
              <p:cNvSpPr>
                <a:spLocks/>
              </p:cNvSpPr>
              <p:nvPr/>
            </p:nvSpPr>
            <p:spPr bwMode="auto">
              <a:xfrm>
                <a:off x="4903" y="3139"/>
                <a:ext cx="71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6" y="372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01" name="Freeform 386"/>
              <p:cNvSpPr>
                <a:spLocks/>
              </p:cNvSpPr>
              <p:nvPr/>
            </p:nvSpPr>
            <p:spPr bwMode="auto">
              <a:xfrm>
                <a:off x="4903" y="3139"/>
                <a:ext cx="9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02" name="Freeform 387"/>
              <p:cNvSpPr>
                <a:spLocks/>
              </p:cNvSpPr>
              <p:nvPr/>
            </p:nvSpPr>
            <p:spPr bwMode="auto">
              <a:xfrm>
                <a:off x="4799" y="3139"/>
                <a:ext cx="72" cy="324"/>
              </a:xfrm>
              <a:custGeom>
                <a:avLst/>
                <a:gdLst>
                  <a:gd name="T0" fmla="*/ 0 w 215"/>
                  <a:gd name="T1" fmla="*/ 83 h 372"/>
                  <a:gd name="T2" fmla="*/ 0 w 215"/>
                  <a:gd name="T3" fmla="*/ 83 h 372"/>
                  <a:gd name="T4" fmla="*/ 0 w 215"/>
                  <a:gd name="T5" fmla="*/ 131 h 372"/>
                  <a:gd name="T6" fmla="*/ 0 w 215"/>
                  <a:gd name="T7" fmla="*/ 131 h 372"/>
                  <a:gd name="T8" fmla="*/ 0 w 215"/>
                  <a:gd name="T9" fmla="*/ 141 h 372"/>
                  <a:gd name="T10" fmla="*/ 0 w 215"/>
                  <a:gd name="T11" fmla="*/ 141 h 372"/>
                  <a:gd name="T12" fmla="*/ 0 w 215"/>
                  <a:gd name="T13" fmla="*/ 0 h 372"/>
                  <a:gd name="T14" fmla="*/ 0 w 215"/>
                  <a:gd name="T15" fmla="*/ 0 h 372"/>
                  <a:gd name="T16" fmla="*/ 0 w 215"/>
                  <a:gd name="T17" fmla="*/ 10 h 372"/>
                  <a:gd name="T18" fmla="*/ 0 w 215"/>
                  <a:gd name="T19" fmla="*/ 10 h 372"/>
                  <a:gd name="T20" fmla="*/ 0 w 215"/>
                  <a:gd name="T21" fmla="*/ 64 h 372"/>
                  <a:gd name="T22" fmla="*/ 0 w 215"/>
                  <a:gd name="T23" fmla="*/ 64 h 372"/>
                  <a:gd name="T24" fmla="*/ 0 w 215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2"/>
                  <a:gd name="T41" fmla="*/ 215 w 215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03" name="Freeform 388"/>
              <p:cNvSpPr>
                <a:spLocks/>
              </p:cNvSpPr>
              <p:nvPr/>
            </p:nvSpPr>
            <p:spPr bwMode="auto">
              <a:xfrm>
                <a:off x="4799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904" name="Rectangle 389"/>
              <p:cNvSpPr>
                <a:spLocks noChangeArrowheads="1"/>
              </p:cNvSpPr>
              <p:nvPr/>
            </p:nvSpPr>
            <p:spPr bwMode="auto">
              <a:xfrm>
                <a:off x="511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05" name="Rectangle 390"/>
              <p:cNvSpPr>
                <a:spLocks noChangeArrowheads="1"/>
              </p:cNvSpPr>
              <p:nvPr/>
            </p:nvSpPr>
            <p:spPr bwMode="auto">
              <a:xfrm>
                <a:off x="521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06" name="Rectangle 391"/>
              <p:cNvSpPr>
                <a:spLocks noChangeArrowheads="1"/>
              </p:cNvSpPr>
              <p:nvPr/>
            </p:nvSpPr>
            <p:spPr bwMode="auto">
              <a:xfrm>
                <a:off x="532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07" name="Rectangle 392"/>
              <p:cNvSpPr>
                <a:spLocks noChangeArrowheads="1"/>
              </p:cNvSpPr>
              <p:nvPr/>
            </p:nvSpPr>
            <p:spPr bwMode="auto">
              <a:xfrm>
                <a:off x="500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08" name="Rectangle 393"/>
              <p:cNvSpPr>
                <a:spLocks noChangeArrowheads="1"/>
              </p:cNvSpPr>
              <p:nvPr/>
            </p:nvSpPr>
            <p:spPr bwMode="auto">
              <a:xfrm>
                <a:off x="4903" y="2898"/>
                <a:ext cx="71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09" name="Rectangle 394"/>
              <p:cNvSpPr>
                <a:spLocks noChangeArrowheads="1"/>
              </p:cNvSpPr>
              <p:nvPr/>
            </p:nvSpPr>
            <p:spPr bwMode="auto">
              <a:xfrm>
                <a:off x="4799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910" name="Freeform 395"/>
              <p:cNvSpPr>
                <a:spLocks/>
              </p:cNvSpPr>
              <p:nvPr/>
            </p:nvSpPr>
            <p:spPr bwMode="auto">
              <a:xfrm>
                <a:off x="4986" y="2736"/>
                <a:ext cx="12" cy="37"/>
              </a:xfrm>
              <a:custGeom>
                <a:avLst/>
                <a:gdLst>
                  <a:gd name="T0" fmla="*/ 0 w 37"/>
                  <a:gd name="T1" fmla="*/ 31 h 38"/>
                  <a:gd name="T2" fmla="*/ 0 w 37"/>
                  <a:gd name="T3" fmla="*/ 29 h 38"/>
                  <a:gd name="T4" fmla="*/ 0 w 37"/>
                  <a:gd name="T5" fmla="*/ 25 h 38"/>
                  <a:gd name="T6" fmla="*/ 0 w 37"/>
                  <a:gd name="T7" fmla="*/ 19 h 38"/>
                  <a:gd name="T8" fmla="*/ 0 w 37"/>
                  <a:gd name="T9" fmla="*/ 19 h 38"/>
                  <a:gd name="T10" fmla="*/ 0 w 37"/>
                  <a:gd name="T11" fmla="*/ 12 h 38"/>
                  <a:gd name="T12" fmla="*/ 0 w 37"/>
                  <a:gd name="T13" fmla="*/ 5 h 38"/>
                  <a:gd name="T14" fmla="*/ 0 w 37"/>
                  <a:gd name="T15" fmla="*/ 1 h 38"/>
                  <a:gd name="T16" fmla="*/ 0 w 37"/>
                  <a:gd name="T17" fmla="*/ 0 h 38"/>
                  <a:gd name="T18" fmla="*/ 0 w 37"/>
                  <a:gd name="T19" fmla="*/ 1 h 38"/>
                  <a:gd name="T20" fmla="*/ 0 w 37"/>
                  <a:gd name="T21" fmla="*/ 5 h 38"/>
                  <a:gd name="T22" fmla="*/ 0 w 37"/>
                  <a:gd name="T23" fmla="*/ 12 h 38"/>
                  <a:gd name="T24" fmla="*/ 0 w 37"/>
                  <a:gd name="T25" fmla="*/ 19 h 38"/>
                  <a:gd name="T26" fmla="*/ 0 w 37"/>
                  <a:gd name="T27" fmla="*/ 19 h 38"/>
                  <a:gd name="T28" fmla="*/ 0 w 37"/>
                  <a:gd name="T29" fmla="*/ 25 h 38"/>
                  <a:gd name="T30" fmla="*/ 0 w 37"/>
                  <a:gd name="T31" fmla="*/ 29 h 38"/>
                  <a:gd name="T32" fmla="*/ 0 w 37"/>
                  <a:gd name="T33" fmla="*/ 31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"/>
                  <a:gd name="T52" fmla="*/ 0 h 38"/>
                  <a:gd name="T53" fmla="*/ 37 w 37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</p:grpSp>
        <p:sp>
          <p:nvSpPr>
            <p:cNvPr id="1210" name="Прямоугольник 1209"/>
            <p:cNvSpPr/>
            <p:nvPr/>
          </p:nvSpPr>
          <p:spPr>
            <a:xfrm>
              <a:off x="7174142" y="620381"/>
              <a:ext cx="2830842" cy="27265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6310" tIns="43155" rIns="86310" bIns="43155" anchor="ctr"/>
            <a:lstStyle/>
            <a:p>
              <a:pPr algn="ctr">
                <a:defRPr/>
              </a:pPr>
              <a:r>
                <a:rPr lang="ru-RU" sz="1132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Трехмерная модель участка</a:t>
              </a:r>
            </a:p>
          </p:txBody>
        </p:sp>
        <p:grpSp>
          <p:nvGrpSpPr>
            <p:cNvPr id="8" name="Группа 629"/>
            <p:cNvGrpSpPr>
              <a:grpSpLocks/>
            </p:cNvGrpSpPr>
            <p:nvPr/>
          </p:nvGrpSpPr>
          <p:grpSpPr bwMode="auto">
            <a:xfrm>
              <a:off x="5046607" y="4488067"/>
              <a:ext cx="249781" cy="269093"/>
              <a:chOff x="142147" y="3760928"/>
              <a:chExt cx="347060" cy="385450"/>
            </a:xfrm>
          </p:grpSpPr>
          <p:sp>
            <p:nvSpPr>
              <p:cNvPr id="742" name="Line 281"/>
              <p:cNvSpPr>
                <a:spLocks noChangeShapeType="1"/>
              </p:cNvSpPr>
              <p:nvPr/>
            </p:nvSpPr>
            <p:spPr bwMode="auto">
              <a:xfrm>
                <a:off x="203531" y="3847718"/>
                <a:ext cx="0" cy="2986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defTabSz="904876">
                  <a:buClr>
                    <a:srgbClr val="000000"/>
                  </a:buClr>
                  <a:buSzPct val="100000"/>
                  <a:defRPr/>
                </a:pPr>
                <a:endParaRPr lang="ru-RU" sz="566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43" name="Freeform 285"/>
              <p:cNvSpPr>
                <a:spLocks/>
              </p:cNvSpPr>
              <p:nvPr/>
            </p:nvSpPr>
            <p:spPr bwMode="auto">
              <a:xfrm>
                <a:off x="198810" y="3794113"/>
                <a:ext cx="271509" cy="229738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pPr defTabSz="904876">
                  <a:defRPr/>
                </a:pPr>
                <a:endParaRPr lang="ru-RU" sz="566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endParaRPr>
              </a:p>
            </p:txBody>
          </p:sp>
          <p:sp>
            <p:nvSpPr>
              <p:cNvPr id="744" name="Text Box 286"/>
              <p:cNvSpPr txBox="1">
                <a:spLocks noChangeArrowheads="1"/>
              </p:cNvSpPr>
              <p:nvPr/>
            </p:nvSpPr>
            <p:spPr bwMode="auto">
              <a:xfrm>
                <a:off x="142147" y="3760928"/>
                <a:ext cx="347060" cy="2248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07544" tIns="53772" rIns="107544" bIns="53772">
                <a:spAutoFit/>
              </a:bodyPr>
              <a:lstStyle/>
              <a:p>
                <a:pPr algn="ctr" defTabSz="727364">
                  <a:defRPr/>
                </a:pPr>
                <a:endParaRPr lang="ru-RU" sz="284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pic>
          <p:nvPicPr>
            <p:cNvPr id="22657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2863" t="40993" r="94373" b="53233"/>
            <a:stretch>
              <a:fillRect/>
            </a:stretch>
          </p:blipFill>
          <p:spPr bwMode="auto">
            <a:xfrm>
              <a:off x="7186361" y="5353660"/>
              <a:ext cx="210871" cy="295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" name="Group 316"/>
            <p:cNvGrpSpPr>
              <a:grpSpLocks/>
            </p:cNvGrpSpPr>
            <p:nvPr/>
          </p:nvGrpSpPr>
          <p:grpSpPr bwMode="auto">
            <a:xfrm>
              <a:off x="4106136" y="4703046"/>
              <a:ext cx="211115" cy="221311"/>
              <a:chOff x="4727" y="2506"/>
              <a:chExt cx="706" cy="1172"/>
            </a:xfrm>
          </p:grpSpPr>
          <p:sp>
            <p:nvSpPr>
              <p:cNvPr id="22750" name="Freeform 317"/>
              <p:cNvSpPr>
                <a:spLocks/>
              </p:cNvSpPr>
              <p:nvPr/>
            </p:nvSpPr>
            <p:spPr bwMode="auto">
              <a:xfrm>
                <a:off x="4727" y="3558"/>
                <a:ext cx="46" cy="120"/>
              </a:xfrm>
              <a:custGeom>
                <a:avLst/>
                <a:gdLst>
                  <a:gd name="T0" fmla="*/ 0 w 139"/>
                  <a:gd name="T1" fmla="*/ 60 h 135"/>
                  <a:gd name="T2" fmla="*/ 0 w 139"/>
                  <a:gd name="T3" fmla="*/ 41 h 135"/>
                  <a:gd name="T4" fmla="*/ 0 w 139"/>
                  <a:gd name="T5" fmla="*/ 41 h 135"/>
                  <a:gd name="T6" fmla="*/ 0 w 139"/>
                  <a:gd name="T7" fmla="*/ 20 h 135"/>
                  <a:gd name="T8" fmla="*/ 0 w 139"/>
                  <a:gd name="T9" fmla="*/ 20 h 135"/>
                  <a:gd name="T10" fmla="*/ 0 w 139"/>
                  <a:gd name="T11" fmla="*/ 0 h 135"/>
                  <a:gd name="T12" fmla="*/ 0 w 139"/>
                  <a:gd name="T13" fmla="*/ 0 h 135"/>
                  <a:gd name="T14" fmla="*/ 0 w 139"/>
                  <a:gd name="T15" fmla="*/ 60 h 135"/>
                  <a:gd name="T16" fmla="*/ 0 w 139"/>
                  <a:gd name="T17" fmla="*/ 60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135"/>
                  <a:gd name="T29" fmla="*/ 139 w 139"/>
                  <a:gd name="T30" fmla="*/ 135 h 1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51" name="Freeform 318"/>
              <p:cNvSpPr>
                <a:spLocks/>
              </p:cNvSpPr>
              <p:nvPr/>
            </p:nvSpPr>
            <p:spPr bwMode="auto">
              <a:xfrm>
                <a:off x="4773" y="2564"/>
                <a:ext cx="648" cy="1114"/>
              </a:xfrm>
              <a:custGeom>
                <a:avLst/>
                <a:gdLst>
                  <a:gd name="T0" fmla="*/ 0 w 1946"/>
                  <a:gd name="T1" fmla="*/ 488 h 1278"/>
                  <a:gd name="T2" fmla="*/ 0 w 1946"/>
                  <a:gd name="T3" fmla="*/ 38 h 1278"/>
                  <a:gd name="T4" fmla="*/ 0 w 1946"/>
                  <a:gd name="T5" fmla="*/ 38 h 1278"/>
                  <a:gd name="T6" fmla="*/ 0 w 1946"/>
                  <a:gd name="T7" fmla="*/ 36 h 1278"/>
                  <a:gd name="T8" fmla="*/ 0 w 1946"/>
                  <a:gd name="T9" fmla="*/ 31 h 1278"/>
                  <a:gd name="T10" fmla="*/ 0 w 1946"/>
                  <a:gd name="T11" fmla="*/ 28 h 1278"/>
                  <a:gd name="T12" fmla="*/ 0 w 1946"/>
                  <a:gd name="T13" fmla="*/ 24 h 1278"/>
                  <a:gd name="T14" fmla="*/ 0 w 1946"/>
                  <a:gd name="T15" fmla="*/ 21 h 1278"/>
                  <a:gd name="T16" fmla="*/ 0 w 1946"/>
                  <a:gd name="T17" fmla="*/ 18 h 1278"/>
                  <a:gd name="T18" fmla="*/ 0 w 1946"/>
                  <a:gd name="T19" fmla="*/ 15 h 1278"/>
                  <a:gd name="T20" fmla="*/ 0 w 1946"/>
                  <a:gd name="T21" fmla="*/ 11 h 1278"/>
                  <a:gd name="T22" fmla="*/ 0 w 1946"/>
                  <a:gd name="T23" fmla="*/ 9 h 1278"/>
                  <a:gd name="T24" fmla="*/ 0 w 1946"/>
                  <a:gd name="T25" fmla="*/ 7 h 1278"/>
                  <a:gd name="T26" fmla="*/ 0 w 1946"/>
                  <a:gd name="T27" fmla="*/ 5 h 1278"/>
                  <a:gd name="T28" fmla="*/ 0 w 1946"/>
                  <a:gd name="T29" fmla="*/ 3 h 1278"/>
                  <a:gd name="T30" fmla="*/ 0 w 1946"/>
                  <a:gd name="T31" fmla="*/ 3 h 1278"/>
                  <a:gd name="T32" fmla="*/ 0 w 1946"/>
                  <a:gd name="T33" fmla="*/ 3 h 1278"/>
                  <a:gd name="T34" fmla="*/ 0 w 1946"/>
                  <a:gd name="T35" fmla="*/ 0 h 1278"/>
                  <a:gd name="T36" fmla="*/ 0 w 1946"/>
                  <a:gd name="T37" fmla="*/ 0 h 1278"/>
                  <a:gd name="T38" fmla="*/ 0 w 1946"/>
                  <a:gd name="T39" fmla="*/ 0 h 1278"/>
                  <a:gd name="T40" fmla="*/ 0 w 1946"/>
                  <a:gd name="T41" fmla="*/ 3 h 1278"/>
                  <a:gd name="T42" fmla="*/ 0 w 1946"/>
                  <a:gd name="T43" fmla="*/ 3 h 1278"/>
                  <a:gd name="T44" fmla="*/ 0 w 1946"/>
                  <a:gd name="T45" fmla="*/ 3 h 1278"/>
                  <a:gd name="T46" fmla="*/ 0 w 1946"/>
                  <a:gd name="T47" fmla="*/ 5 h 1278"/>
                  <a:gd name="T48" fmla="*/ 1 w 1946"/>
                  <a:gd name="T49" fmla="*/ 7 h 1278"/>
                  <a:gd name="T50" fmla="*/ 1 w 1946"/>
                  <a:gd name="T51" fmla="*/ 9 h 1278"/>
                  <a:gd name="T52" fmla="*/ 1 w 1946"/>
                  <a:gd name="T53" fmla="*/ 11 h 1278"/>
                  <a:gd name="T54" fmla="*/ 1 w 1946"/>
                  <a:gd name="T55" fmla="*/ 15 h 1278"/>
                  <a:gd name="T56" fmla="*/ 1 w 1946"/>
                  <a:gd name="T57" fmla="*/ 18 h 1278"/>
                  <a:gd name="T58" fmla="*/ 1 w 1946"/>
                  <a:gd name="T59" fmla="*/ 21 h 1278"/>
                  <a:gd name="T60" fmla="*/ 1 w 1946"/>
                  <a:gd name="T61" fmla="*/ 24 h 1278"/>
                  <a:gd name="T62" fmla="*/ 1 w 1946"/>
                  <a:gd name="T63" fmla="*/ 28 h 1278"/>
                  <a:gd name="T64" fmla="*/ 1 w 1946"/>
                  <a:gd name="T65" fmla="*/ 31 h 1278"/>
                  <a:gd name="T66" fmla="*/ 1 w 1946"/>
                  <a:gd name="T67" fmla="*/ 36 h 1278"/>
                  <a:gd name="T68" fmla="*/ 1 w 1946"/>
                  <a:gd name="T69" fmla="*/ 38 h 1278"/>
                  <a:gd name="T70" fmla="*/ 1 w 1946"/>
                  <a:gd name="T71" fmla="*/ 38 h 1278"/>
                  <a:gd name="T72" fmla="*/ 1 w 1946"/>
                  <a:gd name="T73" fmla="*/ 488 h 1278"/>
                  <a:gd name="T74" fmla="*/ 0 w 1946"/>
                  <a:gd name="T75" fmla="*/ 488 h 127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46"/>
                  <a:gd name="T115" fmla="*/ 0 h 1278"/>
                  <a:gd name="T116" fmla="*/ 1946 w 1946"/>
                  <a:gd name="T117" fmla="*/ 1278 h 127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52" name="Rectangle 319"/>
              <p:cNvSpPr>
                <a:spLocks noChangeArrowheads="1"/>
              </p:cNvSpPr>
              <p:nvPr/>
            </p:nvSpPr>
            <p:spPr bwMode="auto">
              <a:xfrm>
                <a:off x="5188" y="3087"/>
                <a:ext cx="42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53" name="Rectangle 320"/>
              <p:cNvSpPr>
                <a:spLocks noChangeArrowheads="1"/>
              </p:cNvSpPr>
              <p:nvPr/>
            </p:nvSpPr>
            <p:spPr bwMode="auto">
              <a:xfrm>
                <a:off x="5168" y="3134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54" name="Rectangle 321"/>
              <p:cNvSpPr>
                <a:spLocks noChangeArrowheads="1"/>
              </p:cNvSpPr>
              <p:nvPr/>
            </p:nvSpPr>
            <p:spPr bwMode="auto">
              <a:xfrm>
                <a:off x="5306" y="3034"/>
                <a:ext cx="42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55" name="Rectangle 322"/>
              <p:cNvSpPr>
                <a:spLocks noChangeArrowheads="1"/>
              </p:cNvSpPr>
              <p:nvPr/>
            </p:nvSpPr>
            <p:spPr bwMode="auto">
              <a:xfrm>
                <a:off x="5286" y="3087"/>
                <a:ext cx="40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56" name="Rectangle 323"/>
              <p:cNvSpPr>
                <a:spLocks noChangeArrowheads="1"/>
              </p:cNvSpPr>
              <p:nvPr/>
            </p:nvSpPr>
            <p:spPr bwMode="auto">
              <a:xfrm>
                <a:off x="5286" y="2987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57" name="Rectangle 324"/>
              <p:cNvSpPr>
                <a:spLocks noChangeArrowheads="1"/>
              </p:cNvSpPr>
              <p:nvPr/>
            </p:nvSpPr>
            <p:spPr bwMode="auto">
              <a:xfrm>
                <a:off x="4773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58" name="Rectangle 325"/>
              <p:cNvSpPr>
                <a:spLocks noChangeArrowheads="1"/>
              </p:cNvSpPr>
              <p:nvPr/>
            </p:nvSpPr>
            <p:spPr bwMode="auto">
              <a:xfrm>
                <a:off x="4773" y="3024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59" name="Rectangle 326"/>
              <p:cNvSpPr>
                <a:spLocks noChangeArrowheads="1"/>
              </p:cNvSpPr>
              <p:nvPr/>
            </p:nvSpPr>
            <p:spPr bwMode="auto">
              <a:xfrm>
                <a:off x="4773" y="3123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60" name="Rectangle 327"/>
              <p:cNvSpPr>
                <a:spLocks noChangeArrowheads="1"/>
              </p:cNvSpPr>
              <p:nvPr/>
            </p:nvSpPr>
            <p:spPr bwMode="auto">
              <a:xfrm>
                <a:off x="4946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61" name="Rectangle 328"/>
              <p:cNvSpPr>
                <a:spLocks noChangeArrowheads="1"/>
              </p:cNvSpPr>
              <p:nvPr/>
            </p:nvSpPr>
            <p:spPr bwMode="auto">
              <a:xfrm>
                <a:off x="4924" y="312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62" name="Rectangle 329"/>
              <p:cNvSpPr>
                <a:spLocks noChangeArrowheads="1"/>
              </p:cNvSpPr>
              <p:nvPr/>
            </p:nvSpPr>
            <p:spPr bwMode="auto">
              <a:xfrm>
                <a:off x="4773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63" name="Rectangle 330"/>
              <p:cNvSpPr>
                <a:spLocks noChangeArrowheads="1"/>
              </p:cNvSpPr>
              <p:nvPr/>
            </p:nvSpPr>
            <p:spPr bwMode="auto">
              <a:xfrm>
                <a:off x="4773" y="3406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64" name="Rectangle 331"/>
              <p:cNvSpPr>
                <a:spLocks noChangeArrowheads="1"/>
              </p:cNvSpPr>
              <p:nvPr/>
            </p:nvSpPr>
            <p:spPr bwMode="auto">
              <a:xfrm>
                <a:off x="4773" y="3505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65" name="Rectangle 332"/>
              <p:cNvSpPr>
                <a:spLocks noChangeArrowheads="1"/>
              </p:cNvSpPr>
              <p:nvPr/>
            </p:nvSpPr>
            <p:spPr bwMode="auto">
              <a:xfrm>
                <a:off x="4946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66" name="Rectangle 333"/>
              <p:cNvSpPr>
                <a:spLocks noChangeArrowheads="1"/>
              </p:cNvSpPr>
              <p:nvPr/>
            </p:nvSpPr>
            <p:spPr bwMode="auto">
              <a:xfrm>
                <a:off x="4924" y="3505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67" name="Freeform 334"/>
              <p:cNvSpPr>
                <a:spLocks/>
              </p:cNvSpPr>
              <p:nvPr/>
            </p:nvSpPr>
            <p:spPr bwMode="auto">
              <a:xfrm>
                <a:off x="5024" y="3076"/>
                <a:ext cx="146" cy="89"/>
              </a:xfrm>
              <a:custGeom>
                <a:avLst/>
                <a:gdLst>
                  <a:gd name="T0" fmla="*/ 0 w 440"/>
                  <a:gd name="T1" fmla="*/ 39 h 102"/>
                  <a:gd name="T2" fmla="*/ 0 w 440"/>
                  <a:gd name="T3" fmla="*/ 35 h 102"/>
                  <a:gd name="T4" fmla="*/ 0 w 440"/>
                  <a:gd name="T5" fmla="*/ 32 h 102"/>
                  <a:gd name="T6" fmla="*/ 0 w 440"/>
                  <a:gd name="T7" fmla="*/ 28 h 102"/>
                  <a:gd name="T8" fmla="*/ 0 w 440"/>
                  <a:gd name="T9" fmla="*/ 25 h 102"/>
                  <a:gd name="T10" fmla="*/ 0 w 440"/>
                  <a:gd name="T11" fmla="*/ 21 h 102"/>
                  <a:gd name="T12" fmla="*/ 0 w 440"/>
                  <a:gd name="T13" fmla="*/ 18 h 102"/>
                  <a:gd name="T14" fmla="*/ 0 w 440"/>
                  <a:gd name="T15" fmla="*/ 15 h 102"/>
                  <a:gd name="T16" fmla="*/ 0 w 440"/>
                  <a:gd name="T17" fmla="*/ 11 h 102"/>
                  <a:gd name="T18" fmla="*/ 0 w 440"/>
                  <a:gd name="T19" fmla="*/ 9 h 102"/>
                  <a:gd name="T20" fmla="*/ 0 w 440"/>
                  <a:gd name="T21" fmla="*/ 7 h 102"/>
                  <a:gd name="T22" fmla="*/ 0 w 440"/>
                  <a:gd name="T23" fmla="*/ 5 h 102"/>
                  <a:gd name="T24" fmla="*/ 0 w 440"/>
                  <a:gd name="T25" fmla="*/ 3 h 102"/>
                  <a:gd name="T26" fmla="*/ 0 w 440"/>
                  <a:gd name="T27" fmla="*/ 3 h 102"/>
                  <a:gd name="T28" fmla="*/ 0 w 440"/>
                  <a:gd name="T29" fmla="*/ 3 h 102"/>
                  <a:gd name="T30" fmla="*/ 0 w 440"/>
                  <a:gd name="T31" fmla="*/ 0 h 102"/>
                  <a:gd name="T32" fmla="*/ 0 w 440"/>
                  <a:gd name="T33" fmla="*/ 0 h 102"/>
                  <a:gd name="T34" fmla="*/ 0 w 440"/>
                  <a:gd name="T35" fmla="*/ 0 h 102"/>
                  <a:gd name="T36" fmla="*/ 0 w 440"/>
                  <a:gd name="T37" fmla="*/ 3 h 102"/>
                  <a:gd name="T38" fmla="*/ 0 w 440"/>
                  <a:gd name="T39" fmla="*/ 3 h 102"/>
                  <a:gd name="T40" fmla="*/ 0 w 440"/>
                  <a:gd name="T41" fmla="*/ 3 h 102"/>
                  <a:gd name="T42" fmla="*/ 0 w 440"/>
                  <a:gd name="T43" fmla="*/ 5 h 102"/>
                  <a:gd name="T44" fmla="*/ 0 w 440"/>
                  <a:gd name="T45" fmla="*/ 7 h 102"/>
                  <a:gd name="T46" fmla="*/ 0 w 440"/>
                  <a:gd name="T47" fmla="*/ 9 h 102"/>
                  <a:gd name="T48" fmla="*/ 0 w 440"/>
                  <a:gd name="T49" fmla="*/ 11 h 102"/>
                  <a:gd name="T50" fmla="*/ 0 w 440"/>
                  <a:gd name="T51" fmla="*/ 15 h 102"/>
                  <a:gd name="T52" fmla="*/ 0 w 440"/>
                  <a:gd name="T53" fmla="*/ 18 h 102"/>
                  <a:gd name="T54" fmla="*/ 0 w 440"/>
                  <a:gd name="T55" fmla="*/ 21 h 102"/>
                  <a:gd name="T56" fmla="*/ 0 w 440"/>
                  <a:gd name="T57" fmla="*/ 25 h 102"/>
                  <a:gd name="T58" fmla="*/ 0 w 440"/>
                  <a:gd name="T59" fmla="*/ 28 h 102"/>
                  <a:gd name="T60" fmla="*/ 0 w 440"/>
                  <a:gd name="T61" fmla="*/ 32 h 102"/>
                  <a:gd name="T62" fmla="*/ 0 w 440"/>
                  <a:gd name="T63" fmla="*/ 35 h 102"/>
                  <a:gd name="T64" fmla="*/ 0 w 440"/>
                  <a:gd name="T65" fmla="*/ 39 h 102"/>
                  <a:gd name="T66" fmla="*/ 0 w 440"/>
                  <a:gd name="T67" fmla="*/ 39 h 1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0"/>
                  <a:gd name="T103" fmla="*/ 0 h 102"/>
                  <a:gd name="T104" fmla="*/ 440 w 440"/>
                  <a:gd name="T105" fmla="*/ 102 h 10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68" name="Freeform 335"/>
              <p:cNvSpPr>
                <a:spLocks/>
              </p:cNvSpPr>
              <p:nvPr/>
            </p:nvSpPr>
            <p:spPr bwMode="auto">
              <a:xfrm>
                <a:off x="4789" y="2506"/>
                <a:ext cx="615" cy="147"/>
              </a:xfrm>
              <a:custGeom>
                <a:avLst/>
                <a:gdLst>
                  <a:gd name="T0" fmla="*/ 0 w 1847"/>
                  <a:gd name="T1" fmla="*/ 25 h 168"/>
                  <a:gd name="T2" fmla="*/ 0 w 1847"/>
                  <a:gd name="T3" fmla="*/ 27 h 168"/>
                  <a:gd name="T4" fmla="*/ 0 w 1847"/>
                  <a:gd name="T5" fmla="*/ 31 h 168"/>
                  <a:gd name="T6" fmla="*/ 0 w 1847"/>
                  <a:gd name="T7" fmla="*/ 35 h 168"/>
                  <a:gd name="T8" fmla="*/ 0 w 1847"/>
                  <a:gd name="T9" fmla="*/ 40 h 168"/>
                  <a:gd name="T10" fmla="*/ 0 w 1847"/>
                  <a:gd name="T11" fmla="*/ 47 h 168"/>
                  <a:gd name="T12" fmla="*/ 0 w 1847"/>
                  <a:gd name="T13" fmla="*/ 53 h 168"/>
                  <a:gd name="T14" fmla="*/ 0 w 1847"/>
                  <a:gd name="T15" fmla="*/ 62 h 168"/>
                  <a:gd name="T16" fmla="*/ 0 w 1847"/>
                  <a:gd name="T17" fmla="*/ 67 h 168"/>
                  <a:gd name="T18" fmla="*/ 0 w 1847"/>
                  <a:gd name="T19" fmla="*/ 46 h 168"/>
                  <a:gd name="T20" fmla="*/ 0 w 1847"/>
                  <a:gd name="T21" fmla="*/ 46 h 168"/>
                  <a:gd name="T22" fmla="*/ 0 w 1847"/>
                  <a:gd name="T23" fmla="*/ 46 h 168"/>
                  <a:gd name="T24" fmla="*/ 0 w 1847"/>
                  <a:gd name="T25" fmla="*/ 46 h 168"/>
                  <a:gd name="T26" fmla="*/ 0 w 1847"/>
                  <a:gd name="T27" fmla="*/ 46 h 168"/>
                  <a:gd name="T28" fmla="*/ 0 w 1847"/>
                  <a:gd name="T29" fmla="*/ 46 h 168"/>
                  <a:gd name="T30" fmla="*/ 0 w 1847"/>
                  <a:gd name="T31" fmla="*/ 46 h 168"/>
                  <a:gd name="T32" fmla="*/ 0 w 1847"/>
                  <a:gd name="T33" fmla="*/ 46 h 168"/>
                  <a:gd name="T34" fmla="*/ 0 w 1847"/>
                  <a:gd name="T35" fmla="*/ 40 h 168"/>
                  <a:gd name="T36" fmla="*/ 0 w 1847"/>
                  <a:gd name="T37" fmla="*/ 33 h 168"/>
                  <a:gd name="T38" fmla="*/ 0 w 1847"/>
                  <a:gd name="T39" fmla="*/ 25 h 168"/>
                  <a:gd name="T40" fmla="*/ 0 w 1847"/>
                  <a:gd name="T41" fmla="*/ 17 h 168"/>
                  <a:gd name="T42" fmla="*/ 0 w 1847"/>
                  <a:gd name="T43" fmla="*/ 11 h 168"/>
                  <a:gd name="T44" fmla="*/ 0 w 1847"/>
                  <a:gd name="T45" fmla="*/ 5 h 168"/>
                  <a:gd name="T46" fmla="*/ 0 w 1847"/>
                  <a:gd name="T47" fmla="*/ 4 h 168"/>
                  <a:gd name="T48" fmla="*/ 0 w 1847"/>
                  <a:gd name="T49" fmla="*/ 1 h 168"/>
                  <a:gd name="T50" fmla="*/ 0 w 1847"/>
                  <a:gd name="T51" fmla="*/ 1 h 168"/>
                  <a:gd name="T52" fmla="*/ 0 w 1847"/>
                  <a:gd name="T53" fmla="*/ 4 h 168"/>
                  <a:gd name="T54" fmla="*/ 0 w 1847"/>
                  <a:gd name="T55" fmla="*/ 5 h 168"/>
                  <a:gd name="T56" fmla="*/ 0 w 1847"/>
                  <a:gd name="T57" fmla="*/ 11 h 168"/>
                  <a:gd name="T58" fmla="*/ 1 w 1847"/>
                  <a:gd name="T59" fmla="*/ 17 h 168"/>
                  <a:gd name="T60" fmla="*/ 1 w 1847"/>
                  <a:gd name="T61" fmla="*/ 25 h 168"/>
                  <a:gd name="T62" fmla="*/ 1 w 1847"/>
                  <a:gd name="T63" fmla="*/ 33 h 168"/>
                  <a:gd name="T64" fmla="*/ 1 w 1847"/>
                  <a:gd name="T65" fmla="*/ 40 h 168"/>
                  <a:gd name="T66" fmla="*/ 1 w 1847"/>
                  <a:gd name="T67" fmla="*/ 46 h 168"/>
                  <a:gd name="T68" fmla="*/ 1 w 1847"/>
                  <a:gd name="T69" fmla="*/ 46 h 168"/>
                  <a:gd name="T70" fmla="*/ 1 w 1847"/>
                  <a:gd name="T71" fmla="*/ 46 h 168"/>
                  <a:gd name="T72" fmla="*/ 1 w 1847"/>
                  <a:gd name="T73" fmla="*/ 46 h 168"/>
                  <a:gd name="T74" fmla="*/ 1 w 1847"/>
                  <a:gd name="T75" fmla="*/ 46 h 168"/>
                  <a:gd name="T76" fmla="*/ 1 w 1847"/>
                  <a:gd name="T77" fmla="*/ 46 h 168"/>
                  <a:gd name="T78" fmla="*/ 1 w 1847"/>
                  <a:gd name="T79" fmla="*/ 46 h 168"/>
                  <a:gd name="T80" fmla="*/ 1 w 1847"/>
                  <a:gd name="T81" fmla="*/ 46 h 168"/>
                  <a:gd name="T82" fmla="*/ 1 w 1847"/>
                  <a:gd name="T83" fmla="*/ 67 h 168"/>
                  <a:gd name="T84" fmla="*/ 1 w 1847"/>
                  <a:gd name="T85" fmla="*/ 62 h 168"/>
                  <a:gd name="T86" fmla="*/ 1 w 1847"/>
                  <a:gd name="T87" fmla="*/ 53 h 168"/>
                  <a:gd name="T88" fmla="*/ 1 w 1847"/>
                  <a:gd name="T89" fmla="*/ 47 h 168"/>
                  <a:gd name="T90" fmla="*/ 0 w 1847"/>
                  <a:gd name="T91" fmla="*/ 40 h 168"/>
                  <a:gd name="T92" fmla="*/ 0 w 1847"/>
                  <a:gd name="T93" fmla="*/ 35 h 168"/>
                  <a:gd name="T94" fmla="*/ 0 w 1847"/>
                  <a:gd name="T95" fmla="*/ 31 h 168"/>
                  <a:gd name="T96" fmla="*/ 0 w 1847"/>
                  <a:gd name="T97" fmla="*/ 27 h 168"/>
                  <a:gd name="T98" fmla="*/ 0 w 1847"/>
                  <a:gd name="T99" fmla="*/ 25 h 1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47"/>
                  <a:gd name="T151" fmla="*/ 0 h 168"/>
                  <a:gd name="T152" fmla="*/ 1847 w 1847"/>
                  <a:gd name="T153" fmla="*/ 168 h 1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69" name="Rectangle 336"/>
              <p:cNvSpPr>
                <a:spLocks noChangeArrowheads="1"/>
              </p:cNvSpPr>
              <p:nvPr/>
            </p:nvSpPr>
            <p:spPr bwMode="auto">
              <a:xfrm>
                <a:off x="5404" y="2595"/>
                <a:ext cx="29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70" name="Rectangle 337"/>
              <p:cNvSpPr>
                <a:spLocks noChangeArrowheads="1"/>
              </p:cNvSpPr>
              <p:nvPr/>
            </p:nvSpPr>
            <p:spPr bwMode="auto">
              <a:xfrm>
                <a:off x="4759" y="2595"/>
                <a:ext cx="30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71" name="Rectangle 338"/>
              <p:cNvSpPr>
                <a:spLocks noChangeArrowheads="1"/>
              </p:cNvSpPr>
              <p:nvPr/>
            </p:nvSpPr>
            <p:spPr bwMode="auto">
              <a:xfrm>
                <a:off x="5026" y="3165"/>
                <a:ext cx="142" cy="330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72" name="Rectangle 339"/>
              <p:cNvSpPr>
                <a:spLocks noChangeArrowheads="1"/>
              </p:cNvSpPr>
              <p:nvPr/>
            </p:nvSpPr>
            <p:spPr bwMode="auto">
              <a:xfrm>
                <a:off x="5026" y="349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73" name="Rectangle 340"/>
              <p:cNvSpPr>
                <a:spLocks noChangeArrowheads="1"/>
              </p:cNvSpPr>
              <p:nvPr/>
            </p:nvSpPr>
            <p:spPr bwMode="auto">
              <a:xfrm>
                <a:off x="5026" y="3558"/>
                <a:ext cx="142" cy="15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74" name="Rectangle 341"/>
              <p:cNvSpPr>
                <a:spLocks noChangeArrowheads="1"/>
              </p:cNvSpPr>
              <p:nvPr/>
            </p:nvSpPr>
            <p:spPr bwMode="auto">
              <a:xfrm>
                <a:off x="5026" y="361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75" name="Rectangle 342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76" name="Rectangle 343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77" name="Rectangle 344"/>
              <p:cNvSpPr>
                <a:spLocks noChangeArrowheads="1"/>
              </p:cNvSpPr>
              <p:nvPr/>
            </p:nvSpPr>
            <p:spPr bwMode="auto">
              <a:xfrm>
                <a:off x="5032" y="3186"/>
                <a:ext cx="62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78" name="Rectangle 345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79" name="Rectangle 346"/>
              <p:cNvSpPr>
                <a:spLocks noChangeArrowheads="1"/>
              </p:cNvSpPr>
              <p:nvPr/>
            </p:nvSpPr>
            <p:spPr bwMode="auto">
              <a:xfrm>
                <a:off x="5168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80" name="Rectangle 347"/>
              <p:cNvSpPr>
                <a:spLocks noChangeArrowheads="1"/>
              </p:cNvSpPr>
              <p:nvPr/>
            </p:nvSpPr>
            <p:spPr bwMode="auto">
              <a:xfrm>
                <a:off x="4992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81" name="Rectangle 348"/>
              <p:cNvSpPr>
                <a:spLocks noChangeArrowheads="1"/>
              </p:cNvSpPr>
              <p:nvPr/>
            </p:nvSpPr>
            <p:spPr bwMode="auto">
              <a:xfrm>
                <a:off x="5026" y="351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82" name="Rectangle 349"/>
              <p:cNvSpPr>
                <a:spLocks noChangeArrowheads="1"/>
              </p:cNvSpPr>
              <p:nvPr/>
            </p:nvSpPr>
            <p:spPr bwMode="auto">
              <a:xfrm>
                <a:off x="5026" y="3573"/>
                <a:ext cx="142" cy="42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83" name="Rectangle 350"/>
              <p:cNvSpPr>
                <a:spLocks noChangeArrowheads="1"/>
              </p:cNvSpPr>
              <p:nvPr/>
            </p:nvSpPr>
            <p:spPr bwMode="auto">
              <a:xfrm>
                <a:off x="5026" y="363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84" name="Rectangle 351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85" name="Rectangle 352"/>
              <p:cNvSpPr>
                <a:spLocks noChangeArrowheads="1"/>
              </p:cNvSpPr>
              <p:nvPr/>
            </p:nvSpPr>
            <p:spPr bwMode="auto">
              <a:xfrm>
                <a:off x="5032" y="3369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86" name="Rectangle 353"/>
              <p:cNvSpPr>
                <a:spLocks noChangeArrowheads="1"/>
              </p:cNvSpPr>
              <p:nvPr/>
            </p:nvSpPr>
            <p:spPr bwMode="auto">
              <a:xfrm>
                <a:off x="510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87" name="Rectangle 354"/>
              <p:cNvSpPr>
                <a:spLocks noChangeArrowheads="1"/>
              </p:cNvSpPr>
              <p:nvPr/>
            </p:nvSpPr>
            <p:spPr bwMode="auto">
              <a:xfrm>
                <a:off x="508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88" name="Rectangle 355"/>
              <p:cNvSpPr>
                <a:spLocks noChangeArrowheads="1"/>
              </p:cNvSpPr>
              <p:nvPr/>
            </p:nvSpPr>
            <p:spPr bwMode="auto">
              <a:xfrm>
                <a:off x="5100" y="3395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89" name="Rectangle 356"/>
              <p:cNvSpPr>
                <a:spLocks noChangeArrowheads="1"/>
              </p:cNvSpPr>
              <p:nvPr/>
            </p:nvSpPr>
            <p:spPr bwMode="auto">
              <a:xfrm>
                <a:off x="5032" y="3395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90" name="Rectangle 357"/>
              <p:cNvSpPr>
                <a:spLocks noChangeArrowheads="1"/>
              </p:cNvSpPr>
              <p:nvPr/>
            </p:nvSpPr>
            <p:spPr bwMode="auto">
              <a:xfrm>
                <a:off x="5168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91" name="Rectangle 358"/>
              <p:cNvSpPr>
                <a:spLocks noChangeArrowheads="1"/>
              </p:cNvSpPr>
              <p:nvPr/>
            </p:nvSpPr>
            <p:spPr bwMode="auto">
              <a:xfrm>
                <a:off x="4992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92" name="Rectangle 359"/>
              <p:cNvSpPr>
                <a:spLocks noChangeArrowheads="1"/>
              </p:cNvSpPr>
              <p:nvPr/>
            </p:nvSpPr>
            <p:spPr bwMode="auto">
              <a:xfrm>
                <a:off x="5334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93" name="Rectangle 360"/>
              <p:cNvSpPr>
                <a:spLocks noChangeArrowheads="1"/>
              </p:cNvSpPr>
              <p:nvPr/>
            </p:nvSpPr>
            <p:spPr bwMode="auto">
              <a:xfrm>
                <a:off x="5228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94" name="Rectangle 361"/>
              <p:cNvSpPr>
                <a:spLocks noChangeArrowheads="1"/>
              </p:cNvSpPr>
              <p:nvPr/>
            </p:nvSpPr>
            <p:spPr bwMode="auto">
              <a:xfrm>
                <a:off x="4912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95" name="Rectangle 362"/>
              <p:cNvSpPr>
                <a:spLocks noChangeArrowheads="1"/>
              </p:cNvSpPr>
              <p:nvPr/>
            </p:nvSpPr>
            <p:spPr bwMode="auto">
              <a:xfrm>
                <a:off x="5122" y="2747"/>
                <a:ext cx="54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96" name="Rectangle 363"/>
              <p:cNvSpPr>
                <a:spLocks noChangeArrowheads="1"/>
              </p:cNvSpPr>
              <p:nvPr/>
            </p:nvSpPr>
            <p:spPr bwMode="auto">
              <a:xfrm>
                <a:off x="522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97" name="Rectangle 364"/>
              <p:cNvSpPr>
                <a:spLocks noChangeArrowheads="1"/>
              </p:cNvSpPr>
              <p:nvPr/>
            </p:nvSpPr>
            <p:spPr bwMode="auto">
              <a:xfrm>
                <a:off x="5334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98" name="Rectangle 365"/>
              <p:cNvSpPr>
                <a:spLocks noChangeArrowheads="1"/>
              </p:cNvSpPr>
              <p:nvPr/>
            </p:nvSpPr>
            <p:spPr bwMode="auto">
              <a:xfrm>
                <a:off x="501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99" name="Rectangle 366"/>
              <p:cNvSpPr>
                <a:spLocks noChangeArrowheads="1"/>
              </p:cNvSpPr>
              <p:nvPr/>
            </p:nvSpPr>
            <p:spPr bwMode="auto">
              <a:xfrm>
                <a:off x="4809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00" name="Rectangle 367"/>
              <p:cNvSpPr>
                <a:spLocks noChangeArrowheads="1"/>
              </p:cNvSpPr>
              <p:nvPr/>
            </p:nvSpPr>
            <p:spPr bwMode="auto">
              <a:xfrm>
                <a:off x="4912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01" name="Rectangle 368"/>
              <p:cNvSpPr>
                <a:spLocks noChangeArrowheads="1"/>
              </p:cNvSpPr>
              <p:nvPr/>
            </p:nvSpPr>
            <p:spPr bwMode="auto">
              <a:xfrm>
                <a:off x="4809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02" name="Freeform 369"/>
              <p:cNvSpPr>
                <a:spLocks/>
              </p:cNvSpPr>
              <p:nvPr/>
            </p:nvSpPr>
            <p:spPr bwMode="auto">
              <a:xfrm>
                <a:off x="511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03" name="Freeform 370"/>
              <p:cNvSpPr>
                <a:spLocks/>
              </p:cNvSpPr>
              <p:nvPr/>
            </p:nvSpPr>
            <p:spPr bwMode="auto">
              <a:xfrm>
                <a:off x="517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04" name="Freeform 371"/>
              <p:cNvSpPr>
                <a:spLocks/>
              </p:cNvSpPr>
              <p:nvPr/>
            </p:nvSpPr>
            <p:spPr bwMode="auto">
              <a:xfrm>
                <a:off x="5218" y="2721"/>
                <a:ext cx="72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05" name="Freeform 372"/>
              <p:cNvSpPr>
                <a:spLocks/>
              </p:cNvSpPr>
              <p:nvPr/>
            </p:nvSpPr>
            <p:spPr bwMode="auto">
              <a:xfrm>
                <a:off x="5280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06" name="Freeform 373"/>
              <p:cNvSpPr>
                <a:spLocks/>
              </p:cNvSpPr>
              <p:nvPr/>
            </p:nvSpPr>
            <p:spPr bwMode="auto">
              <a:xfrm>
                <a:off x="532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07" name="Freeform 374"/>
              <p:cNvSpPr>
                <a:spLocks/>
              </p:cNvSpPr>
              <p:nvPr/>
            </p:nvSpPr>
            <p:spPr bwMode="auto">
              <a:xfrm>
                <a:off x="538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08" name="Freeform 375"/>
              <p:cNvSpPr>
                <a:spLocks/>
              </p:cNvSpPr>
              <p:nvPr/>
            </p:nvSpPr>
            <p:spPr bwMode="auto">
              <a:xfrm>
                <a:off x="5218" y="3139"/>
                <a:ext cx="72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09" name="Freeform 376"/>
              <p:cNvSpPr>
                <a:spLocks/>
              </p:cNvSpPr>
              <p:nvPr/>
            </p:nvSpPr>
            <p:spPr bwMode="auto">
              <a:xfrm>
                <a:off x="5280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10" name="Freeform 377"/>
              <p:cNvSpPr>
                <a:spLocks/>
              </p:cNvSpPr>
              <p:nvPr/>
            </p:nvSpPr>
            <p:spPr bwMode="auto">
              <a:xfrm>
                <a:off x="5324" y="3139"/>
                <a:ext cx="72" cy="324"/>
              </a:xfrm>
              <a:custGeom>
                <a:avLst/>
                <a:gdLst>
                  <a:gd name="T0" fmla="*/ 0 w 217"/>
                  <a:gd name="T1" fmla="*/ 83 h 372"/>
                  <a:gd name="T2" fmla="*/ 0 w 217"/>
                  <a:gd name="T3" fmla="*/ 83 h 372"/>
                  <a:gd name="T4" fmla="*/ 0 w 217"/>
                  <a:gd name="T5" fmla="*/ 131 h 372"/>
                  <a:gd name="T6" fmla="*/ 0 w 217"/>
                  <a:gd name="T7" fmla="*/ 131 h 372"/>
                  <a:gd name="T8" fmla="*/ 0 w 217"/>
                  <a:gd name="T9" fmla="*/ 141 h 372"/>
                  <a:gd name="T10" fmla="*/ 0 w 217"/>
                  <a:gd name="T11" fmla="*/ 141 h 372"/>
                  <a:gd name="T12" fmla="*/ 0 w 217"/>
                  <a:gd name="T13" fmla="*/ 0 h 372"/>
                  <a:gd name="T14" fmla="*/ 0 w 217"/>
                  <a:gd name="T15" fmla="*/ 0 h 372"/>
                  <a:gd name="T16" fmla="*/ 0 w 217"/>
                  <a:gd name="T17" fmla="*/ 10 h 372"/>
                  <a:gd name="T18" fmla="*/ 0 w 217"/>
                  <a:gd name="T19" fmla="*/ 10 h 372"/>
                  <a:gd name="T20" fmla="*/ 0 w 217"/>
                  <a:gd name="T21" fmla="*/ 64 h 372"/>
                  <a:gd name="T22" fmla="*/ 0 w 217"/>
                  <a:gd name="T23" fmla="*/ 64 h 372"/>
                  <a:gd name="T24" fmla="*/ 0 w 217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2"/>
                  <a:gd name="T41" fmla="*/ 217 w 217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11" name="Freeform 378"/>
              <p:cNvSpPr>
                <a:spLocks/>
              </p:cNvSpPr>
              <p:nvPr/>
            </p:nvSpPr>
            <p:spPr bwMode="auto">
              <a:xfrm>
                <a:off x="5386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12" name="Freeform 379"/>
              <p:cNvSpPr>
                <a:spLocks/>
              </p:cNvSpPr>
              <p:nvPr/>
            </p:nvSpPr>
            <p:spPr bwMode="auto">
              <a:xfrm>
                <a:off x="5008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13" name="Freeform 380"/>
              <p:cNvSpPr>
                <a:spLocks/>
              </p:cNvSpPr>
              <p:nvPr/>
            </p:nvSpPr>
            <p:spPr bwMode="auto">
              <a:xfrm>
                <a:off x="5008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14" name="Freeform 381"/>
              <p:cNvSpPr>
                <a:spLocks/>
              </p:cNvSpPr>
              <p:nvPr/>
            </p:nvSpPr>
            <p:spPr bwMode="auto">
              <a:xfrm>
                <a:off x="4903" y="2721"/>
                <a:ext cx="71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15" name="Freeform 382"/>
              <p:cNvSpPr>
                <a:spLocks/>
              </p:cNvSpPr>
              <p:nvPr/>
            </p:nvSpPr>
            <p:spPr bwMode="auto">
              <a:xfrm>
                <a:off x="4903" y="2721"/>
                <a:ext cx="9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16" name="Freeform 383"/>
              <p:cNvSpPr>
                <a:spLocks/>
              </p:cNvSpPr>
              <p:nvPr/>
            </p:nvSpPr>
            <p:spPr bwMode="auto">
              <a:xfrm>
                <a:off x="4799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17" name="Freeform 384"/>
              <p:cNvSpPr>
                <a:spLocks/>
              </p:cNvSpPr>
              <p:nvPr/>
            </p:nvSpPr>
            <p:spPr bwMode="auto">
              <a:xfrm>
                <a:off x="4799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18" name="Freeform 385"/>
              <p:cNvSpPr>
                <a:spLocks/>
              </p:cNvSpPr>
              <p:nvPr/>
            </p:nvSpPr>
            <p:spPr bwMode="auto">
              <a:xfrm>
                <a:off x="4903" y="3139"/>
                <a:ext cx="71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6" y="372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19" name="Freeform 386"/>
              <p:cNvSpPr>
                <a:spLocks/>
              </p:cNvSpPr>
              <p:nvPr/>
            </p:nvSpPr>
            <p:spPr bwMode="auto">
              <a:xfrm>
                <a:off x="4903" y="3139"/>
                <a:ext cx="9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20" name="Freeform 387"/>
              <p:cNvSpPr>
                <a:spLocks/>
              </p:cNvSpPr>
              <p:nvPr/>
            </p:nvSpPr>
            <p:spPr bwMode="auto">
              <a:xfrm>
                <a:off x="4799" y="3139"/>
                <a:ext cx="72" cy="324"/>
              </a:xfrm>
              <a:custGeom>
                <a:avLst/>
                <a:gdLst>
                  <a:gd name="T0" fmla="*/ 0 w 215"/>
                  <a:gd name="T1" fmla="*/ 83 h 372"/>
                  <a:gd name="T2" fmla="*/ 0 w 215"/>
                  <a:gd name="T3" fmla="*/ 83 h 372"/>
                  <a:gd name="T4" fmla="*/ 0 w 215"/>
                  <a:gd name="T5" fmla="*/ 131 h 372"/>
                  <a:gd name="T6" fmla="*/ 0 w 215"/>
                  <a:gd name="T7" fmla="*/ 131 h 372"/>
                  <a:gd name="T8" fmla="*/ 0 w 215"/>
                  <a:gd name="T9" fmla="*/ 141 h 372"/>
                  <a:gd name="T10" fmla="*/ 0 w 215"/>
                  <a:gd name="T11" fmla="*/ 141 h 372"/>
                  <a:gd name="T12" fmla="*/ 0 w 215"/>
                  <a:gd name="T13" fmla="*/ 0 h 372"/>
                  <a:gd name="T14" fmla="*/ 0 w 215"/>
                  <a:gd name="T15" fmla="*/ 0 h 372"/>
                  <a:gd name="T16" fmla="*/ 0 w 215"/>
                  <a:gd name="T17" fmla="*/ 10 h 372"/>
                  <a:gd name="T18" fmla="*/ 0 w 215"/>
                  <a:gd name="T19" fmla="*/ 10 h 372"/>
                  <a:gd name="T20" fmla="*/ 0 w 215"/>
                  <a:gd name="T21" fmla="*/ 64 h 372"/>
                  <a:gd name="T22" fmla="*/ 0 w 215"/>
                  <a:gd name="T23" fmla="*/ 64 h 372"/>
                  <a:gd name="T24" fmla="*/ 0 w 215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2"/>
                  <a:gd name="T41" fmla="*/ 215 w 215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21" name="Freeform 388"/>
              <p:cNvSpPr>
                <a:spLocks/>
              </p:cNvSpPr>
              <p:nvPr/>
            </p:nvSpPr>
            <p:spPr bwMode="auto">
              <a:xfrm>
                <a:off x="4799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822" name="Rectangle 389"/>
              <p:cNvSpPr>
                <a:spLocks noChangeArrowheads="1"/>
              </p:cNvSpPr>
              <p:nvPr/>
            </p:nvSpPr>
            <p:spPr bwMode="auto">
              <a:xfrm>
                <a:off x="511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23" name="Rectangle 390"/>
              <p:cNvSpPr>
                <a:spLocks noChangeArrowheads="1"/>
              </p:cNvSpPr>
              <p:nvPr/>
            </p:nvSpPr>
            <p:spPr bwMode="auto">
              <a:xfrm>
                <a:off x="521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24" name="Rectangle 391"/>
              <p:cNvSpPr>
                <a:spLocks noChangeArrowheads="1"/>
              </p:cNvSpPr>
              <p:nvPr/>
            </p:nvSpPr>
            <p:spPr bwMode="auto">
              <a:xfrm>
                <a:off x="532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25" name="Rectangle 392"/>
              <p:cNvSpPr>
                <a:spLocks noChangeArrowheads="1"/>
              </p:cNvSpPr>
              <p:nvPr/>
            </p:nvSpPr>
            <p:spPr bwMode="auto">
              <a:xfrm>
                <a:off x="500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26" name="Rectangle 393"/>
              <p:cNvSpPr>
                <a:spLocks noChangeArrowheads="1"/>
              </p:cNvSpPr>
              <p:nvPr/>
            </p:nvSpPr>
            <p:spPr bwMode="auto">
              <a:xfrm>
                <a:off x="4903" y="2898"/>
                <a:ext cx="71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27" name="Rectangle 394"/>
              <p:cNvSpPr>
                <a:spLocks noChangeArrowheads="1"/>
              </p:cNvSpPr>
              <p:nvPr/>
            </p:nvSpPr>
            <p:spPr bwMode="auto">
              <a:xfrm>
                <a:off x="4799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828" name="Freeform 395"/>
              <p:cNvSpPr>
                <a:spLocks/>
              </p:cNvSpPr>
              <p:nvPr/>
            </p:nvSpPr>
            <p:spPr bwMode="auto">
              <a:xfrm>
                <a:off x="4986" y="2736"/>
                <a:ext cx="12" cy="37"/>
              </a:xfrm>
              <a:custGeom>
                <a:avLst/>
                <a:gdLst>
                  <a:gd name="T0" fmla="*/ 0 w 37"/>
                  <a:gd name="T1" fmla="*/ 31 h 38"/>
                  <a:gd name="T2" fmla="*/ 0 w 37"/>
                  <a:gd name="T3" fmla="*/ 29 h 38"/>
                  <a:gd name="T4" fmla="*/ 0 w 37"/>
                  <a:gd name="T5" fmla="*/ 25 h 38"/>
                  <a:gd name="T6" fmla="*/ 0 w 37"/>
                  <a:gd name="T7" fmla="*/ 19 h 38"/>
                  <a:gd name="T8" fmla="*/ 0 w 37"/>
                  <a:gd name="T9" fmla="*/ 19 h 38"/>
                  <a:gd name="T10" fmla="*/ 0 w 37"/>
                  <a:gd name="T11" fmla="*/ 12 h 38"/>
                  <a:gd name="T12" fmla="*/ 0 w 37"/>
                  <a:gd name="T13" fmla="*/ 5 h 38"/>
                  <a:gd name="T14" fmla="*/ 0 w 37"/>
                  <a:gd name="T15" fmla="*/ 1 h 38"/>
                  <a:gd name="T16" fmla="*/ 0 w 37"/>
                  <a:gd name="T17" fmla="*/ 0 h 38"/>
                  <a:gd name="T18" fmla="*/ 0 w 37"/>
                  <a:gd name="T19" fmla="*/ 1 h 38"/>
                  <a:gd name="T20" fmla="*/ 0 w 37"/>
                  <a:gd name="T21" fmla="*/ 5 h 38"/>
                  <a:gd name="T22" fmla="*/ 0 w 37"/>
                  <a:gd name="T23" fmla="*/ 12 h 38"/>
                  <a:gd name="T24" fmla="*/ 0 w 37"/>
                  <a:gd name="T25" fmla="*/ 19 h 38"/>
                  <a:gd name="T26" fmla="*/ 0 w 37"/>
                  <a:gd name="T27" fmla="*/ 19 h 38"/>
                  <a:gd name="T28" fmla="*/ 0 w 37"/>
                  <a:gd name="T29" fmla="*/ 25 h 38"/>
                  <a:gd name="T30" fmla="*/ 0 w 37"/>
                  <a:gd name="T31" fmla="*/ 29 h 38"/>
                  <a:gd name="T32" fmla="*/ 0 w 37"/>
                  <a:gd name="T33" fmla="*/ 31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"/>
                  <a:gd name="T52" fmla="*/ 0 h 38"/>
                  <a:gd name="T53" fmla="*/ 37 w 37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</p:grpSp>
        <p:grpSp>
          <p:nvGrpSpPr>
            <p:cNvPr id="10" name="Group 316"/>
            <p:cNvGrpSpPr>
              <a:grpSpLocks/>
            </p:cNvGrpSpPr>
            <p:nvPr/>
          </p:nvGrpSpPr>
          <p:grpSpPr bwMode="auto">
            <a:xfrm>
              <a:off x="5489449" y="5246025"/>
              <a:ext cx="211115" cy="221311"/>
              <a:chOff x="4727" y="2506"/>
              <a:chExt cx="706" cy="1172"/>
            </a:xfrm>
          </p:grpSpPr>
          <p:sp>
            <p:nvSpPr>
              <p:cNvPr id="22671" name="Freeform 317"/>
              <p:cNvSpPr>
                <a:spLocks/>
              </p:cNvSpPr>
              <p:nvPr/>
            </p:nvSpPr>
            <p:spPr bwMode="auto">
              <a:xfrm>
                <a:off x="4727" y="3558"/>
                <a:ext cx="46" cy="120"/>
              </a:xfrm>
              <a:custGeom>
                <a:avLst/>
                <a:gdLst>
                  <a:gd name="T0" fmla="*/ 0 w 139"/>
                  <a:gd name="T1" fmla="*/ 60 h 135"/>
                  <a:gd name="T2" fmla="*/ 0 w 139"/>
                  <a:gd name="T3" fmla="*/ 41 h 135"/>
                  <a:gd name="T4" fmla="*/ 0 w 139"/>
                  <a:gd name="T5" fmla="*/ 41 h 135"/>
                  <a:gd name="T6" fmla="*/ 0 w 139"/>
                  <a:gd name="T7" fmla="*/ 20 h 135"/>
                  <a:gd name="T8" fmla="*/ 0 w 139"/>
                  <a:gd name="T9" fmla="*/ 20 h 135"/>
                  <a:gd name="T10" fmla="*/ 0 w 139"/>
                  <a:gd name="T11" fmla="*/ 0 h 135"/>
                  <a:gd name="T12" fmla="*/ 0 w 139"/>
                  <a:gd name="T13" fmla="*/ 0 h 135"/>
                  <a:gd name="T14" fmla="*/ 0 w 139"/>
                  <a:gd name="T15" fmla="*/ 60 h 135"/>
                  <a:gd name="T16" fmla="*/ 0 w 139"/>
                  <a:gd name="T17" fmla="*/ 60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9"/>
                  <a:gd name="T28" fmla="*/ 0 h 135"/>
                  <a:gd name="T29" fmla="*/ 139 w 139"/>
                  <a:gd name="T30" fmla="*/ 135 h 1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672" name="Freeform 318"/>
              <p:cNvSpPr>
                <a:spLocks/>
              </p:cNvSpPr>
              <p:nvPr/>
            </p:nvSpPr>
            <p:spPr bwMode="auto">
              <a:xfrm>
                <a:off x="4773" y="2564"/>
                <a:ext cx="648" cy="1114"/>
              </a:xfrm>
              <a:custGeom>
                <a:avLst/>
                <a:gdLst>
                  <a:gd name="T0" fmla="*/ 0 w 1946"/>
                  <a:gd name="T1" fmla="*/ 488 h 1278"/>
                  <a:gd name="T2" fmla="*/ 0 w 1946"/>
                  <a:gd name="T3" fmla="*/ 38 h 1278"/>
                  <a:gd name="T4" fmla="*/ 0 w 1946"/>
                  <a:gd name="T5" fmla="*/ 38 h 1278"/>
                  <a:gd name="T6" fmla="*/ 0 w 1946"/>
                  <a:gd name="T7" fmla="*/ 36 h 1278"/>
                  <a:gd name="T8" fmla="*/ 0 w 1946"/>
                  <a:gd name="T9" fmla="*/ 31 h 1278"/>
                  <a:gd name="T10" fmla="*/ 0 w 1946"/>
                  <a:gd name="T11" fmla="*/ 28 h 1278"/>
                  <a:gd name="T12" fmla="*/ 0 w 1946"/>
                  <a:gd name="T13" fmla="*/ 24 h 1278"/>
                  <a:gd name="T14" fmla="*/ 0 w 1946"/>
                  <a:gd name="T15" fmla="*/ 21 h 1278"/>
                  <a:gd name="T16" fmla="*/ 0 w 1946"/>
                  <a:gd name="T17" fmla="*/ 18 h 1278"/>
                  <a:gd name="T18" fmla="*/ 0 w 1946"/>
                  <a:gd name="T19" fmla="*/ 15 h 1278"/>
                  <a:gd name="T20" fmla="*/ 0 w 1946"/>
                  <a:gd name="T21" fmla="*/ 11 h 1278"/>
                  <a:gd name="T22" fmla="*/ 0 w 1946"/>
                  <a:gd name="T23" fmla="*/ 9 h 1278"/>
                  <a:gd name="T24" fmla="*/ 0 w 1946"/>
                  <a:gd name="T25" fmla="*/ 7 h 1278"/>
                  <a:gd name="T26" fmla="*/ 0 w 1946"/>
                  <a:gd name="T27" fmla="*/ 5 h 1278"/>
                  <a:gd name="T28" fmla="*/ 0 w 1946"/>
                  <a:gd name="T29" fmla="*/ 3 h 1278"/>
                  <a:gd name="T30" fmla="*/ 0 w 1946"/>
                  <a:gd name="T31" fmla="*/ 3 h 1278"/>
                  <a:gd name="T32" fmla="*/ 0 w 1946"/>
                  <a:gd name="T33" fmla="*/ 3 h 1278"/>
                  <a:gd name="T34" fmla="*/ 0 w 1946"/>
                  <a:gd name="T35" fmla="*/ 0 h 1278"/>
                  <a:gd name="T36" fmla="*/ 0 w 1946"/>
                  <a:gd name="T37" fmla="*/ 0 h 1278"/>
                  <a:gd name="T38" fmla="*/ 0 w 1946"/>
                  <a:gd name="T39" fmla="*/ 0 h 1278"/>
                  <a:gd name="T40" fmla="*/ 0 w 1946"/>
                  <a:gd name="T41" fmla="*/ 3 h 1278"/>
                  <a:gd name="T42" fmla="*/ 0 w 1946"/>
                  <a:gd name="T43" fmla="*/ 3 h 1278"/>
                  <a:gd name="T44" fmla="*/ 0 w 1946"/>
                  <a:gd name="T45" fmla="*/ 3 h 1278"/>
                  <a:gd name="T46" fmla="*/ 0 w 1946"/>
                  <a:gd name="T47" fmla="*/ 5 h 1278"/>
                  <a:gd name="T48" fmla="*/ 1 w 1946"/>
                  <a:gd name="T49" fmla="*/ 7 h 1278"/>
                  <a:gd name="T50" fmla="*/ 1 w 1946"/>
                  <a:gd name="T51" fmla="*/ 9 h 1278"/>
                  <a:gd name="T52" fmla="*/ 1 w 1946"/>
                  <a:gd name="T53" fmla="*/ 11 h 1278"/>
                  <a:gd name="T54" fmla="*/ 1 w 1946"/>
                  <a:gd name="T55" fmla="*/ 15 h 1278"/>
                  <a:gd name="T56" fmla="*/ 1 w 1946"/>
                  <a:gd name="T57" fmla="*/ 18 h 1278"/>
                  <a:gd name="T58" fmla="*/ 1 w 1946"/>
                  <a:gd name="T59" fmla="*/ 21 h 1278"/>
                  <a:gd name="T60" fmla="*/ 1 w 1946"/>
                  <a:gd name="T61" fmla="*/ 24 h 1278"/>
                  <a:gd name="T62" fmla="*/ 1 w 1946"/>
                  <a:gd name="T63" fmla="*/ 28 h 1278"/>
                  <a:gd name="T64" fmla="*/ 1 w 1946"/>
                  <a:gd name="T65" fmla="*/ 31 h 1278"/>
                  <a:gd name="T66" fmla="*/ 1 w 1946"/>
                  <a:gd name="T67" fmla="*/ 36 h 1278"/>
                  <a:gd name="T68" fmla="*/ 1 w 1946"/>
                  <a:gd name="T69" fmla="*/ 38 h 1278"/>
                  <a:gd name="T70" fmla="*/ 1 w 1946"/>
                  <a:gd name="T71" fmla="*/ 38 h 1278"/>
                  <a:gd name="T72" fmla="*/ 1 w 1946"/>
                  <a:gd name="T73" fmla="*/ 488 h 1278"/>
                  <a:gd name="T74" fmla="*/ 0 w 1946"/>
                  <a:gd name="T75" fmla="*/ 488 h 127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946"/>
                  <a:gd name="T115" fmla="*/ 0 h 1278"/>
                  <a:gd name="T116" fmla="*/ 1946 w 1946"/>
                  <a:gd name="T117" fmla="*/ 1278 h 127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673" name="Rectangle 319"/>
              <p:cNvSpPr>
                <a:spLocks noChangeArrowheads="1"/>
              </p:cNvSpPr>
              <p:nvPr/>
            </p:nvSpPr>
            <p:spPr bwMode="auto">
              <a:xfrm>
                <a:off x="5188" y="3087"/>
                <a:ext cx="42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74" name="Rectangle 320"/>
              <p:cNvSpPr>
                <a:spLocks noChangeArrowheads="1"/>
              </p:cNvSpPr>
              <p:nvPr/>
            </p:nvSpPr>
            <p:spPr bwMode="auto">
              <a:xfrm>
                <a:off x="5168" y="3134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75" name="Rectangle 321"/>
              <p:cNvSpPr>
                <a:spLocks noChangeArrowheads="1"/>
              </p:cNvSpPr>
              <p:nvPr/>
            </p:nvSpPr>
            <p:spPr bwMode="auto">
              <a:xfrm>
                <a:off x="5306" y="3034"/>
                <a:ext cx="42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76" name="Rectangle 322"/>
              <p:cNvSpPr>
                <a:spLocks noChangeArrowheads="1"/>
              </p:cNvSpPr>
              <p:nvPr/>
            </p:nvSpPr>
            <p:spPr bwMode="auto">
              <a:xfrm>
                <a:off x="5286" y="3087"/>
                <a:ext cx="40" cy="3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77" name="Rectangle 323"/>
              <p:cNvSpPr>
                <a:spLocks noChangeArrowheads="1"/>
              </p:cNvSpPr>
              <p:nvPr/>
            </p:nvSpPr>
            <p:spPr bwMode="auto">
              <a:xfrm>
                <a:off x="5286" y="2987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78" name="Rectangle 324"/>
              <p:cNvSpPr>
                <a:spLocks noChangeArrowheads="1"/>
              </p:cNvSpPr>
              <p:nvPr/>
            </p:nvSpPr>
            <p:spPr bwMode="auto">
              <a:xfrm>
                <a:off x="4773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79" name="Rectangle 325"/>
              <p:cNvSpPr>
                <a:spLocks noChangeArrowheads="1"/>
              </p:cNvSpPr>
              <p:nvPr/>
            </p:nvSpPr>
            <p:spPr bwMode="auto">
              <a:xfrm>
                <a:off x="4773" y="3024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80" name="Rectangle 326"/>
              <p:cNvSpPr>
                <a:spLocks noChangeArrowheads="1"/>
              </p:cNvSpPr>
              <p:nvPr/>
            </p:nvSpPr>
            <p:spPr bwMode="auto">
              <a:xfrm>
                <a:off x="4773" y="3123"/>
                <a:ext cx="18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81" name="Rectangle 327"/>
              <p:cNvSpPr>
                <a:spLocks noChangeArrowheads="1"/>
              </p:cNvSpPr>
              <p:nvPr/>
            </p:nvSpPr>
            <p:spPr bwMode="auto">
              <a:xfrm>
                <a:off x="4946" y="3076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82" name="Rectangle 328"/>
              <p:cNvSpPr>
                <a:spLocks noChangeArrowheads="1"/>
              </p:cNvSpPr>
              <p:nvPr/>
            </p:nvSpPr>
            <p:spPr bwMode="auto">
              <a:xfrm>
                <a:off x="4924" y="312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83" name="Rectangle 329"/>
              <p:cNvSpPr>
                <a:spLocks noChangeArrowheads="1"/>
              </p:cNvSpPr>
              <p:nvPr/>
            </p:nvSpPr>
            <p:spPr bwMode="auto">
              <a:xfrm>
                <a:off x="4773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84" name="Rectangle 330"/>
              <p:cNvSpPr>
                <a:spLocks noChangeArrowheads="1"/>
              </p:cNvSpPr>
              <p:nvPr/>
            </p:nvSpPr>
            <p:spPr bwMode="auto">
              <a:xfrm>
                <a:off x="4773" y="3406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85" name="Rectangle 331"/>
              <p:cNvSpPr>
                <a:spLocks noChangeArrowheads="1"/>
              </p:cNvSpPr>
              <p:nvPr/>
            </p:nvSpPr>
            <p:spPr bwMode="auto">
              <a:xfrm>
                <a:off x="4773" y="3505"/>
                <a:ext cx="18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86" name="Rectangle 332"/>
              <p:cNvSpPr>
                <a:spLocks noChangeArrowheads="1"/>
              </p:cNvSpPr>
              <p:nvPr/>
            </p:nvSpPr>
            <p:spPr bwMode="auto">
              <a:xfrm>
                <a:off x="4946" y="3453"/>
                <a:ext cx="40" cy="42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87" name="Rectangle 333"/>
              <p:cNvSpPr>
                <a:spLocks noChangeArrowheads="1"/>
              </p:cNvSpPr>
              <p:nvPr/>
            </p:nvSpPr>
            <p:spPr bwMode="auto">
              <a:xfrm>
                <a:off x="4924" y="3505"/>
                <a:ext cx="40" cy="37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88" name="Freeform 334"/>
              <p:cNvSpPr>
                <a:spLocks/>
              </p:cNvSpPr>
              <p:nvPr/>
            </p:nvSpPr>
            <p:spPr bwMode="auto">
              <a:xfrm>
                <a:off x="5024" y="3076"/>
                <a:ext cx="146" cy="89"/>
              </a:xfrm>
              <a:custGeom>
                <a:avLst/>
                <a:gdLst>
                  <a:gd name="T0" fmla="*/ 0 w 440"/>
                  <a:gd name="T1" fmla="*/ 39 h 102"/>
                  <a:gd name="T2" fmla="*/ 0 w 440"/>
                  <a:gd name="T3" fmla="*/ 35 h 102"/>
                  <a:gd name="T4" fmla="*/ 0 w 440"/>
                  <a:gd name="T5" fmla="*/ 32 h 102"/>
                  <a:gd name="T6" fmla="*/ 0 w 440"/>
                  <a:gd name="T7" fmla="*/ 28 h 102"/>
                  <a:gd name="T8" fmla="*/ 0 w 440"/>
                  <a:gd name="T9" fmla="*/ 25 h 102"/>
                  <a:gd name="T10" fmla="*/ 0 w 440"/>
                  <a:gd name="T11" fmla="*/ 21 h 102"/>
                  <a:gd name="T12" fmla="*/ 0 w 440"/>
                  <a:gd name="T13" fmla="*/ 18 h 102"/>
                  <a:gd name="T14" fmla="*/ 0 w 440"/>
                  <a:gd name="T15" fmla="*/ 15 h 102"/>
                  <a:gd name="T16" fmla="*/ 0 w 440"/>
                  <a:gd name="T17" fmla="*/ 11 h 102"/>
                  <a:gd name="T18" fmla="*/ 0 w 440"/>
                  <a:gd name="T19" fmla="*/ 9 h 102"/>
                  <a:gd name="T20" fmla="*/ 0 w 440"/>
                  <a:gd name="T21" fmla="*/ 7 h 102"/>
                  <a:gd name="T22" fmla="*/ 0 w 440"/>
                  <a:gd name="T23" fmla="*/ 5 h 102"/>
                  <a:gd name="T24" fmla="*/ 0 w 440"/>
                  <a:gd name="T25" fmla="*/ 3 h 102"/>
                  <a:gd name="T26" fmla="*/ 0 w 440"/>
                  <a:gd name="T27" fmla="*/ 3 h 102"/>
                  <a:gd name="T28" fmla="*/ 0 w 440"/>
                  <a:gd name="T29" fmla="*/ 3 h 102"/>
                  <a:gd name="T30" fmla="*/ 0 w 440"/>
                  <a:gd name="T31" fmla="*/ 0 h 102"/>
                  <a:gd name="T32" fmla="*/ 0 w 440"/>
                  <a:gd name="T33" fmla="*/ 0 h 102"/>
                  <a:gd name="T34" fmla="*/ 0 w 440"/>
                  <a:gd name="T35" fmla="*/ 0 h 102"/>
                  <a:gd name="T36" fmla="*/ 0 w 440"/>
                  <a:gd name="T37" fmla="*/ 3 h 102"/>
                  <a:gd name="T38" fmla="*/ 0 w 440"/>
                  <a:gd name="T39" fmla="*/ 3 h 102"/>
                  <a:gd name="T40" fmla="*/ 0 w 440"/>
                  <a:gd name="T41" fmla="*/ 3 h 102"/>
                  <a:gd name="T42" fmla="*/ 0 w 440"/>
                  <a:gd name="T43" fmla="*/ 5 h 102"/>
                  <a:gd name="T44" fmla="*/ 0 w 440"/>
                  <a:gd name="T45" fmla="*/ 7 h 102"/>
                  <a:gd name="T46" fmla="*/ 0 w 440"/>
                  <a:gd name="T47" fmla="*/ 9 h 102"/>
                  <a:gd name="T48" fmla="*/ 0 w 440"/>
                  <a:gd name="T49" fmla="*/ 11 h 102"/>
                  <a:gd name="T50" fmla="*/ 0 w 440"/>
                  <a:gd name="T51" fmla="*/ 15 h 102"/>
                  <a:gd name="T52" fmla="*/ 0 w 440"/>
                  <a:gd name="T53" fmla="*/ 18 h 102"/>
                  <a:gd name="T54" fmla="*/ 0 w 440"/>
                  <a:gd name="T55" fmla="*/ 21 h 102"/>
                  <a:gd name="T56" fmla="*/ 0 w 440"/>
                  <a:gd name="T57" fmla="*/ 25 h 102"/>
                  <a:gd name="T58" fmla="*/ 0 w 440"/>
                  <a:gd name="T59" fmla="*/ 28 h 102"/>
                  <a:gd name="T60" fmla="*/ 0 w 440"/>
                  <a:gd name="T61" fmla="*/ 32 h 102"/>
                  <a:gd name="T62" fmla="*/ 0 w 440"/>
                  <a:gd name="T63" fmla="*/ 35 h 102"/>
                  <a:gd name="T64" fmla="*/ 0 w 440"/>
                  <a:gd name="T65" fmla="*/ 39 h 102"/>
                  <a:gd name="T66" fmla="*/ 0 w 440"/>
                  <a:gd name="T67" fmla="*/ 39 h 10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40"/>
                  <a:gd name="T103" fmla="*/ 0 h 102"/>
                  <a:gd name="T104" fmla="*/ 440 w 440"/>
                  <a:gd name="T105" fmla="*/ 102 h 10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689" name="Freeform 335"/>
              <p:cNvSpPr>
                <a:spLocks/>
              </p:cNvSpPr>
              <p:nvPr/>
            </p:nvSpPr>
            <p:spPr bwMode="auto">
              <a:xfrm>
                <a:off x="4789" y="2506"/>
                <a:ext cx="615" cy="147"/>
              </a:xfrm>
              <a:custGeom>
                <a:avLst/>
                <a:gdLst>
                  <a:gd name="T0" fmla="*/ 0 w 1847"/>
                  <a:gd name="T1" fmla="*/ 25 h 168"/>
                  <a:gd name="T2" fmla="*/ 0 w 1847"/>
                  <a:gd name="T3" fmla="*/ 27 h 168"/>
                  <a:gd name="T4" fmla="*/ 0 w 1847"/>
                  <a:gd name="T5" fmla="*/ 31 h 168"/>
                  <a:gd name="T6" fmla="*/ 0 w 1847"/>
                  <a:gd name="T7" fmla="*/ 35 h 168"/>
                  <a:gd name="T8" fmla="*/ 0 w 1847"/>
                  <a:gd name="T9" fmla="*/ 40 h 168"/>
                  <a:gd name="T10" fmla="*/ 0 w 1847"/>
                  <a:gd name="T11" fmla="*/ 47 h 168"/>
                  <a:gd name="T12" fmla="*/ 0 w 1847"/>
                  <a:gd name="T13" fmla="*/ 53 h 168"/>
                  <a:gd name="T14" fmla="*/ 0 w 1847"/>
                  <a:gd name="T15" fmla="*/ 62 h 168"/>
                  <a:gd name="T16" fmla="*/ 0 w 1847"/>
                  <a:gd name="T17" fmla="*/ 67 h 168"/>
                  <a:gd name="T18" fmla="*/ 0 w 1847"/>
                  <a:gd name="T19" fmla="*/ 46 h 168"/>
                  <a:gd name="T20" fmla="*/ 0 w 1847"/>
                  <a:gd name="T21" fmla="*/ 46 h 168"/>
                  <a:gd name="T22" fmla="*/ 0 w 1847"/>
                  <a:gd name="T23" fmla="*/ 46 h 168"/>
                  <a:gd name="T24" fmla="*/ 0 w 1847"/>
                  <a:gd name="T25" fmla="*/ 46 h 168"/>
                  <a:gd name="T26" fmla="*/ 0 w 1847"/>
                  <a:gd name="T27" fmla="*/ 46 h 168"/>
                  <a:gd name="T28" fmla="*/ 0 w 1847"/>
                  <a:gd name="T29" fmla="*/ 46 h 168"/>
                  <a:gd name="T30" fmla="*/ 0 w 1847"/>
                  <a:gd name="T31" fmla="*/ 46 h 168"/>
                  <a:gd name="T32" fmla="*/ 0 w 1847"/>
                  <a:gd name="T33" fmla="*/ 46 h 168"/>
                  <a:gd name="T34" fmla="*/ 0 w 1847"/>
                  <a:gd name="T35" fmla="*/ 40 h 168"/>
                  <a:gd name="T36" fmla="*/ 0 w 1847"/>
                  <a:gd name="T37" fmla="*/ 33 h 168"/>
                  <a:gd name="T38" fmla="*/ 0 w 1847"/>
                  <a:gd name="T39" fmla="*/ 25 h 168"/>
                  <a:gd name="T40" fmla="*/ 0 w 1847"/>
                  <a:gd name="T41" fmla="*/ 17 h 168"/>
                  <a:gd name="T42" fmla="*/ 0 w 1847"/>
                  <a:gd name="T43" fmla="*/ 11 h 168"/>
                  <a:gd name="T44" fmla="*/ 0 w 1847"/>
                  <a:gd name="T45" fmla="*/ 5 h 168"/>
                  <a:gd name="T46" fmla="*/ 0 w 1847"/>
                  <a:gd name="T47" fmla="*/ 4 h 168"/>
                  <a:gd name="T48" fmla="*/ 0 w 1847"/>
                  <a:gd name="T49" fmla="*/ 1 h 168"/>
                  <a:gd name="T50" fmla="*/ 0 w 1847"/>
                  <a:gd name="T51" fmla="*/ 1 h 168"/>
                  <a:gd name="T52" fmla="*/ 0 w 1847"/>
                  <a:gd name="T53" fmla="*/ 4 h 168"/>
                  <a:gd name="T54" fmla="*/ 0 w 1847"/>
                  <a:gd name="T55" fmla="*/ 5 h 168"/>
                  <a:gd name="T56" fmla="*/ 0 w 1847"/>
                  <a:gd name="T57" fmla="*/ 11 h 168"/>
                  <a:gd name="T58" fmla="*/ 1 w 1847"/>
                  <a:gd name="T59" fmla="*/ 17 h 168"/>
                  <a:gd name="T60" fmla="*/ 1 w 1847"/>
                  <a:gd name="T61" fmla="*/ 25 h 168"/>
                  <a:gd name="T62" fmla="*/ 1 w 1847"/>
                  <a:gd name="T63" fmla="*/ 33 h 168"/>
                  <a:gd name="T64" fmla="*/ 1 w 1847"/>
                  <a:gd name="T65" fmla="*/ 40 h 168"/>
                  <a:gd name="T66" fmla="*/ 1 w 1847"/>
                  <a:gd name="T67" fmla="*/ 46 h 168"/>
                  <a:gd name="T68" fmla="*/ 1 w 1847"/>
                  <a:gd name="T69" fmla="*/ 46 h 168"/>
                  <a:gd name="T70" fmla="*/ 1 w 1847"/>
                  <a:gd name="T71" fmla="*/ 46 h 168"/>
                  <a:gd name="T72" fmla="*/ 1 w 1847"/>
                  <a:gd name="T73" fmla="*/ 46 h 168"/>
                  <a:gd name="T74" fmla="*/ 1 w 1847"/>
                  <a:gd name="T75" fmla="*/ 46 h 168"/>
                  <a:gd name="T76" fmla="*/ 1 w 1847"/>
                  <a:gd name="T77" fmla="*/ 46 h 168"/>
                  <a:gd name="T78" fmla="*/ 1 w 1847"/>
                  <a:gd name="T79" fmla="*/ 46 h 168"/>
                  <a:gd name="T80" fmla="*/ 1 w 1847"/>
                  <a:gd name="T81" fmla="*/ 46 h 168"/>
                  <a:gd name="T82" fmla="*/ 1 w 1847"/>
                  <a:gd name="T83" fmla="*/ 67 h 168"/>
                  <a:gd name="T84" fmla="*/ 1 w 1847"/>
                  <a:gd name="T85" fmla="*/ 62 h 168"/>
                  <a:gd name="T86" fmla="*/ 1 w 1847"/>
                  <a:gd name="T87" fmla="*/ 53 h 168"/>
                  <a:gd name="T88" fmla="*/ 1 w 1847"/>
                  <a:gd name="T89" fmla="*/ 47 h 168"/>
                  <a:gd name="T90" fmla="*/ 0 w 1847"/>
                  <a:gd name="T91" fmla="*/ 40 h 168"/>
                  <a:gd name="T92" fmla="*/ 0 w 1847"/>
                  <a:gd name="T93" fmla="*/ 35 h 168"/>
                  <a:gd name="T94" fmla="*/ 0 w 1847"/>
                  <a:gd name="T95" fmla="*/ 31 h 168"/>
                  <a:gd name="T96" fmla="*/ 0 w 1847"/>
                  <a:gd name="T97" fmla="*/ 27 h 168"/>
                  <a:gd name="T98" fmla="*/ 0 w 1847"/>
                  <a:gd name="T99" fmla="*/ 25 h 1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47"/>
                  <a:gd name="T151" fmla="*/ 0 h 168"/>
                  <a:gd name="T152" fmla="*/ 1847 w 1847"/>
                  <a:gd name="T153" fmla="*/ 168 h 1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690" name="Rectangle 336"/>
              <p:cNvSpPr>
                <a:spLocks noChangeArrowheads="1"/>
              </p:cNvSpPr>
              <p:nvPr/>
            </p:nvSpPr>
            <p:spPr bwMode="auto">
              <a:xfrm>
                <a:off x="5404" y="2595"/>
                <a:ext cx="29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91" name="Rectangle 337"/>
              <p:cNvSpPr>
                <a:spLocks noChangeArrowheads="1"/>
              </p:cNvSpPr>
              <p:nvPr/>
            </p:nvSpPr>
            <p:spPr bwMode="auto">
              <a:xfrm>
                <a:off x="4759" y="2595"/>
                <a:ext cx="30" cy="120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92" name="Rectangle 338"/>
              <p:cNvSpPr>
                <a:spLocks noChangeArrowheads="1"/>
              </p:cNvSpPr>
              <p:nvPr/>
            </p:nvSpPr>
            <p:spPr bwMode="auto">
              <a:xfrm>
                <a:off x="5026" y="3165"/>
                <a:ext cx="142" cy="330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93" name="Rectangle 339"/>
              <p:cNvSpPr>
                <a:spLocks noChangeArrowheads="1"/>
              </p:cNvSpPr>
              <p:nvPr/>
            </p:nvSpPr>
            <p:spPr bwMode="auto">
              <a:xfrm>
                <a:off x="5026" y="349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94" name="Rectangle 340"/>
              <p:cNvSpPr>
                <a:spLocks noChangeArrowheads="1"/>
              </p:cNvSpPr>
              <p:nvPr/>
            </p:nvSpPr>
            <p:spPr bwMode="auto">
              <a:xfrm>
                <a:off x="5026" y="3558"/>
                <a:ext cx="142" cy="15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95" name="Rectangle 341"/>
              <p:cNvSpPr>
                <a:spLocks noChangeArrowheads="1"/>
              </p:cNvSpPr>
              <p:nvPr/>
            </p:nvSpPr>
            <p:spPr bwMode="auto">
              <a:xfrm>
                <a:off x="5026" y="3615"/>
                <a:ext cx="142" cy="1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96" name="Rectangle 342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97" name="Rectangle 343"/>
              <p:cNvSpPr>
                <a:spLocks noChangeArrowheads="1"/>
              </p:cNvSpPr>
              <p:nvPr/>
            </p:nvSpPr>
            <p:spPr bwMode="auto">
              <a:xfrm>
                <a:off x="5100" y="3186"/>
                <a:ext cx="60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98" name="Rectangle 344"/>
              <p:cNvSpPr>
                <a:spLocks noChangeArrowheads="1"/>
              </p:cNvSpPr>
              <p:nvPr/>
            </p:nvSpPr>
            <p:spPr bwMode="auto">
              <a:xfrm>
                <a:off x="5032" y="3186"/>
                <a:ext cx="62" cy="309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699" name="Rectangle 345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00" name="Rectangle 346"/>
              <p:cNvSpPr>
                <a:spLocks noChangeArrowheads="1"/>
              </p:cNvSpPr>
              <p:nvPr/>
            </p:nvSpPr>
            <p:spPr bwMode="auto">
              <a:xfrm>
                <a:off x="5168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01" name="Rectangle 347"/>
              <p:cNvSpPr>
                <a:spLocks noChangeArrowheads="1"/>
              </p:cNvSpPr>
              <p:nvPr/>
            </p:nvSpPr>
            <p:spPr bwMode="auto">
              <a:xfrm>
                <a:off x="4992" y="3422"/>
                <a:ext cx="34" cy="256"/>
              </a:xfrm>
              <a:prstGeom prst="rect">
                <a:avLst/>
              </a:prstGeom>
              <a:solidFill>
                <a:srgbClr val="7C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02" name="Rectangle 348"/>
              <p:cNvSpPr>
                <a:spLocks noChangeArrowheads="1"/>
              </p:cNvSpPr>
              <p:nvPr/>
            </p:nvSpPr>
            <p:spPr bwMode="auto">
              <a:xfrm>
                <a:off x="5026" y="351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03" name="Rectangle 349"/>
              <p:cNvSpPr>
                <a:spLocks noChangeArrowheads="1"/>
              </p:cNvSpPr>
              <p:nvPr/>
            </p:nvSpPr>
            <p:spPr bwMode="auto">
              <a:xfrm>
                <a:off x="5026" y="3573"/>
                <a:ext cx="142" cy="42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04" name="Rectangle 350"/>
              <p:cNvSpPr>
                <a:spLocks noChangeArrowheads="1"/>
              </p:cNvSpPr>
              <p:nvPr/>
            </p:nvSpPr>
            <p:spPr bwMode="auto">
              <a:xfrm>
                <a:off x="5026" y="3631"/>
                <a:ext cx="142" cy="47"/>
              </a:xfrm>
              <a:prstGeom prst="rect">
                <a:avLst/>
              </a:prstGeom>
              <a:solidFill>
                <a:srgbClr val="B2333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05" name="Rectangle 351"/>
              <p:cNvSpPr>
                <a:spLocks noChangeArrowheads="1"/>
              </p:cNvSpPr>
              <p:nvPr/>
            </p:nvSpPr>
            <p:spPr bwMode="auto">
              <a:xfrm>
                <a:off x="5100" y="3369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06" name="Rectangle 352"/>
              <p:cNvSpPr>
                <a:spLocks noChangeArrowheads="1"/>
              </p:cNvSpPr>
              <p:nvPr/>
            </p:nvSpPr>
            <p:spPr bwMode="auto">
              <a:xfrm>
                <a:off x="5032" y="3369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07" name="Rectangle 353"/>
              <p:cNvSpPr>
                <a:spLocks noChangeArrowheads="1"/>
              </p:cNvSpPr>
              <p:nvPr/>
            </p:nvSpPr>
            <p:spPr bwMode="auto">
              <a:xfrm>
                <a:off x="510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08" name="Rectangle 354"/>
              <p:cNvSpPr>
                <a:spLocks noChangeArrowheads="1"/>
              </p:cNvSpPr>
              <p:nvPr/>
            </p:nvSpPr>
            <p:spPr bwMode="auto">
              <a:xfrm>
                <a:off x="5080" y="3312"/>
                <a:ext cx="14" cy="52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09" name="Rectangle 355"/>
              <p:cNvSpPr>
                <a:spLocks noChangeArrowheads="1"/>
              </p:cNvSpPr>
              <p:nvPr/>
            </p:nvSpPr>
            <p:spPr bwMode="auto">
              <a:xfrm>
                <a:off x="5100" y="3395"/>
                <a:ext cx="60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10" name="Rectangle 356"/>
              <p:cNvSpPr>
                <a:spLocks noChangeArrowheads="1"/>
              </p:cNvSpPr>
              <p:nvPr/>
            </p:nvSpPr>
            <p:spPr bwMode="auto">
              <a:xfrm>
                <a:off x="5032" y="3395"/>
                <a:ext cx="62" cy="2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11" name="Rectangle 357"/>
              <p:cNvSpPr>
                <a:spLocks noChangeArrowheads="1"/>
              </p:cNvSpPr>
              <p:nvPr/>
            </p:nvSpPr>
            <p:spPr bwMode="auto">
              <a:xfrm>
                <a:off x="5168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12" name="Rectangle 358"/>
              <p:cNvSpPr>
                <a:spLocks noChangeArrowheads="1"/>
              </p:cNvSpPr>
              <p:nvPr/>
            </p:nvSpPr>
            <p:spPr bwMode="auto">
              <a:xfrm>
                <a:off x="4992" y="3552"/>
                <a:ext cx="34" cy="27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13" name="Rectangle 359"/>
              <p:cNvSpPr>
                <a:spLocks noChangeArrowheads="1"/>
              </p:cNvSpPr>
              <p:nvPr/>
            </p:nvSpPr>
            <p:spPr bwMode="auto">
              <a:xfrm>
                <a:off x="5334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14" name="Rectangle 360"/>
              <p:cNvSpPr>
                <a:spLocks noChangeArrowheads="1"/>
              </p:cNvSpPr>
              <p:nvPr/>
            </p:nvSpPr>
            <p:spPr bwMode="auto">
              <a:xfrm>
                <a:off x="5228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15" name="Rectangle 361"/>
              <p:cNvSpPr>
                <a:spLocks noChangeArrowheads="1"/>
              </p:cNvSpPr>
              <p:nvPr/>
            </p:nvSpPr>
            <p:spPr bwMode="auto">
              <a:xfrm>
                <a:off x="4912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16" name="Rectangle 362"/>
              <p:cNvSpPr>
                <a:spLocks noChangeArrowheads="1"/>
              </p:cNvSpPr>
              <p:nvPr/>
            </p:nvSpPr>
            <p:spPr bwMode="auto">
              <a:xfrm>
                <a:off x="5122" y="2747"/>
                <a:ext cx="54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17" name="Rectangle 363"/>
              <p:cNvSpPr>
                <a:spLocks noChangeArrowheads="1"/>
              </p:cNvSpPr>
              <p:nvPr/>
            </p:nvSpPr>
            <p:spPr bwMode="auto">
              <a:xfrm>
                <a:off x="522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18" name="Rectangle 364"/>
              <p:cNvSpPr>
                <a:spLocks noChangeArrowheads="1"/>
              </p:cNvSpPr>
              <p:nvPr/>
            </p:nvSpPr>
            <p:spPr bwMode="auto">
              <a:xfrm>
                <a:off x="5334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19" name="Rectangle 365"/>
              <p:cNvSpPr>
                <a:spLocks noChangeArrowheads="1"/>
              </p:cNvSpPr>
              <p:nvPr/>
            </p:nvSpPr>
            <p:spPr bwMode="auto">
              <a:xfrm>
                <a:off x="5018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20" name="Rectangle 366"/>
              <p:cNvSpPr>
                <a:spLocks noChangeArrowheads="1"/>
              </p:cNvSpPr>
              <p:nvPr/>
            </p:nvSpPr>
            <p:spPr bwMode="auto">
              <a:xfrm>
                <a:off x="4809" y="2747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21" name="Rectangle 367"/>
              <p:cNvSpPr>
                <a:spLocks noChangeArrowheads="1"/>
              </p:cNvSpPr>
              <p:nvPr/>
            </p:nvSpPr>
            <p:spPr bwMode="auto">
              <a:xfrm>
                <a:off x="4912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22" name="Rectangle 368"/>
              <p:cNvSpPr>
                <a:spLocks noChangeArrowheads="1"/>
              </p:cNvSpPr>
              <p:nvPr/>
            </p:nvSpPr>
            <p:spPr bwMode="auto">
              <a:xfrm>
                <a:off x="4809" y="3165"/>
                <a:ext cx="52" cy="272"/>
              </a:xfrm>
              <a:prstGeom prst="rect">
                <a:avLst/>
              </a:prstGeom>
              <a:solidFill>
                <a:srgbClr val="26CCD8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23" name="Freeform 369"/>
              <p:cNvSpPr>
                <a:spLocks/>
              </p:cNvSpPr>
              <p:nvPr/>
            </p:nvSpPr>
            <p:spPr bwMode="auto">
              <a:xfrm>
                <a:off x="511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24" name="Freeform 370"/>
              <p:cNvSpPr>
                <a:spLocks/>
              </p:cNvSpPr>
              <p:nvPr/>
            </p:nvSpPr>
            <p:spPr bwMode="auto">
              <a:xfrm>
                <a:off x="517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25" name="Freeform 371"/>
              <p:cNvSpPr>
                <a:spLocks/>
              </p:cNvSpPr>
              <p:nvPr/>
            </p:nvSpPr>
            <p:spPr bwMode="auto">
              <a:xfrm>
                <a:off x="5218" y="2721"/>
                <a:ext cx="72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26" name="Freeform 372"/>
              <p:cNvSpPr>
                <a:spLocks/>
              </p:cNvSpPr>
              <p:nvPr/>
            </p:nvSpPr>
            <p:spPr bwMode="auto">
              <a:xfrm>
                <a:off x="5280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27" name="Freeform 373"/>
              <p:cNvSpPr>
                <a:spLocks/>
              </p:cNvSpPr>
              <p:nvPr/>
            </p:nvSpPr>
            <p:spPr bwMode="auto">
              <a:xfrm>
                <a:off x="5324" y="2721"/>
                <a:ext cx="72" cy="324"/>
              </a:xfrm>
              <a:custGeom>
                <a:avLst/>
                <a:gdLst>
                  <a:gd name="T0" fmla="*/ 0 w 217"/>
                  <a:gd name="T1" fmla="*/ 81 h 373"/>
                  <a:gd name="T2" fmla="*/ 0 w 217"/>
                  <a:gd name="T3" fmla="*/ 81 h 373"/>
                  <a:gd name="T4" fmla="*/ 0 w 217"/>
                  <a:gd name="T5" fmla="*/ 129 h 373"/>
                  <a:gd name="T6" fmla="*/ 0 w 217"/>
                  <a:gd name="T7" fmla="*/ 129 h 373"/>
                  <a:gd name="T8" fmla="*/ 0 w 217"/>
                  <a:gd name="T9" fmla="*/ 139 h 373"/>
                  <a:gd name="T10" fmla="*/ 0 w 217"/>
                  <a:gd name="T11" fmla="*/ 139 h 373"/>
                  <a:gd name="T12" fmla="*/ 0 w 217"/>
                  <a:gd name="T13" fmla="*/ 0 h 373"/>
                  <a:gd name="T14" fmla="*/ 0 w 217"/>
                  <a:gd name="T15" fmla="*/ 0 h 373"/>
                  <a:gd name="T16" fmla="*/ 0 w 217"/>
                  <a:gd name="T17" fmla="*/ 11 h 373"/>
                  <a:gd name="T18" fmla="*/ 0 w 217"/>
                  <a:gd name="T19" fmla="*/ 11 h 373"/>
                  <a:gd name="T20" fmla="*/ 0 w 217"/>
                  <a:gd name="T21" fmla="*/ 63 h 373"/>
                  <a:gd name="T22" fmla="*/ 0 w 217"/>
                  <a:gd name="T23" fmla="*/ 63 h 373"/>
                  <a:gd name="T24" fmla="*/ 0 w 217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3"/>
                  <a:gd name="T41" fmla="*/ 217 w 217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28" name="Freeform 374"/>
              <p:cNvSpPr>
                <a:spLocks/>
              </p:cNvSpPr>
              <p:nvPr/>
            </p:nvSpPr>
            <p:spPr bwMode="auto">
              <a:xfrm>
                <a:off x="5386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29" name="Freeform 375"/>
              <p:cNvSpPr>
                <a:spLocks/>
              </p:cNvSpPr>
              <p:nvPr/>
            </p:nvSpPr>
            <p:spPr bwMode="auto">
              <a:xfrm>
                <a:off x="5218" y="3139"/>
                <a:ext cx="72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30" name="Freeform 376"/>
              <p:cNvSpPr>
                <a:spLocks/>
              </p:cNvSpPr>
              <p:nvPr/>
            </p:nvSpPr>
            <p:spPr bwMode="auto">
              <a:xfrm>
                <a:off x="5280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31" name="Freeform 377"/>
              <p:cNvSpPr>
                <a:spLocks/>
              </p:cNvSpPr>
              <p:nvPr/>
            </p:nvSpPr>
            <p:spPr bwMode="auto">
              <a:xfrm>
                <a:off x="5324" y="3139"/>
                <a:ext cx="72" cy="324"/>
              </a:xfrm>
              <a:custGeom>
                <a:avLst/>
                <a:gdLst>
                  <a:gd name="T0" fmla="*/ 0 w 217"/>
                  <a:gd name="T1" fmla="*/ 83 h 372"/>
                  <a:gd name="T2" fmla="*/ 0 w 217"/>
                  <a:gd name="T3" fmla="*/ 83 h 372"/>
                  <a:gd name="T4" fmla="*/ 0 w 217"/>
                  <a:gd name="T5" fmla="*/ 131 h 372"/>
                  <a:gd name="T6" fmla="*/ 0 w 217"/>
                  <a:gd name="T7" fmla="*/ 131 h 372"/>
                  <a:gd name="T8" fmla="*/ 0 w 217"/>
                  <a:gd name="T9" fmla="*/ 141 h 372"/>
                  <a:gd name="T10" fmla="*/ 0 w 217"/>
                  <a:gd name="T11" fmla="*/ 141 h 372"/>
                  <a:gd name="T12" fmla="*/ 0 w 217"/>
                  <a:gd name="T13" fmla="*/ 0 h 372"/>
                  <a:gd name="T14" fmla="*/ 0 w 217"/>
                  <a:gd name="T15" fmla="*/ 0 h 372"/>
                  <a:gd name="T16" fmla="*/ 0 w 217"/>
                  <a:gd name="T17" fmla="*/ 10 h 372"/>
                  <a:gd name="T18" fmla="*/ 0 w 217"/>
                  <a:gd name="T19" fmla="*/ 10 h 372"/>
                  <a:gd name="T20" fmla="*/ 0 w 217"/>
                  <a:gd name="T21" fmla="*/ 64 h 372"/>
                  <a:gd name="T22" fmla="*/ 0 w 217"/>
                  <a:gd name="T23" fmla="*/ 64 h 372"/>
                  <a:gd name="T24" fmla="*/ 0 w 217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7"/>
                  <a:gd name="T40" fmla="*/ 0 h 372"/>
                  <a:gd name="T41" fmla="*/ 217 w 217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32" name="Freeform 378"/>
              <p:cNvSpPr>
                <a:spLocks/>
              </p:cNvSpPr>
              <p:nvPr/>
            </p:nvSpPr>
            <p:spPr bwMode="auto">
              <a:xfrm>
                <a:off x="5386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33" name="Freeform 379"/>
              <p:cNvSpPr>
                <a:spLocks/>
              </p:cNvSpPr>
              <p:nvPr/>
            </p:nvSpPr>
            <p:spPr bwMode="auto">
              <a:xfrm>
                <a:off x="5008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34" name="Freeform 380"/>
              <p:cNvSpPr>
                <a:spLocks/>
              </p:cNvSpPr>
              <p:nvPr/>
            </p:nvSpPr>
            <p:spPr bwMode="auto">
              <a:xfrm>
                <a:off x="5008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35" name="Freeform 381"/>
              <p:cNvSpPr>
                <a:spLocks/>
              </p:cNvSpPr>
              <p:nvPr/>
            </p:nvSpPr>
            <p:spPr bwMode="auto">
              <a:xfrm>
                <a:off x="4903" y="2721"/>
                <a:ext cx="71" cy="324"/>
              </a:xfrm>
              <a:custGeom>
                <a:avLst/>
                <a:gdLst>
                  <a:gd name="T0" fmla="*/ 0 w 216"/>
                  <a:gd name="T1" fmla="*/ 81 h 373"/>
                  <a:gd name="T2" fmla="*/ 0 w 216"/>
                  <a:gd name="T3" fmla="*/ 81 h 373"/>
                  <a:gd name="T4" fmla="*/ 0 w 216"/>
                  <a:gd name="T5" fmla="*/ 129 h 373"/>
                  <a:gd name="T6" fmla="*/ 0 w 216"/>
                  <a:gd name="T7" fmla="*/ 129 h 373"/>
                  <a:gd name="T8" fmla="*/ 0 w 216"/>
                  <a:gd name="T9" fmla="*/ 139 h 373"/>
                  <a:gd name="T10" fmla="*/ 0 w 216"/>
                  <a:gd name="T11" fmla="*/ 139 h 373"/>
                  <a:gd name="T12" fmla="*/ 0 w 216"/>
                  <a:gd name="T13" fmla="*/ 0 h 373"/>
                  <a:gd name="T14" fmla="*/ 0 w 216"/>
                  <a:gd name="T15" fmla="*/ 0 h 373"/>
                  <a:gd name="T16" fmla="*/ 0 w 216"/>
                  <a:gd name="T17" fmla="*/ 11 h 373"/>
                  <a:gd name="T18" fmla="*/ 0 w 216"/>
                  <a:gd name="T19" fmla="*/ 11 h 373"/>
                  <a:gd name="T20" fmla="*/ 0 w 216"/>
                  <a:gd name="T21" fmla="*/ 63 h 373"/>
                  <a:gd name="T22" fmla="*/ 0 w 216"/>
                  <a:gd name="T23" fmla="*/ 63 h 373"/>
                  <a:gd name="T24" fmla="*/ 0 w 216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3"/>
                  <a:gd name="T41" fmla="*/ 216 w 216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36" name="Freeform 382"/>
              <p:cNvSpPr>
                <a:spLocks/>
              </p:cNvSpPr>
              <p:nvPr/>
            </p:nvSpPr>
            <p:spPr bwMode="auto">
              <a:xfrm>
                <a:off x="4903" y="2721"/>
                <a:ext cx="9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37" name="Freeform 383"/>
              <p:cNvSpPr>
                <a:spLocks/>
              </p:cNvSpPr>
              <p:nvPr/>
            </p:nvSpPr>
            <p:spPr bwMode="auto">
              <a:xfrm>
                <a:off x="4799" y="2721"/>
                <a:ext cx="72" cy="324"/>
              </a:xfrm>
              <a:custGeom>
                <a:avLst/>
                <a:gdLst>
                  <a:gd name="T0" fmla="*/ 0 w 215"/>
                  <a:gd name="T1" fmla="*/ 81 h 373"/>
                  <a:gd name="T2" fmla="*/ 0 w 215"/>
                  <a:gd name="T3" fmla="*/ 81 h 373"/>
                  <a:gd name="T4" fmla="*/ 0 w 215"/>
                  <a:gd name="T5" fmla="*/ 129 h 373"/>
                  <a:gd name="T6" fmla="*/ 0 w 215"/>
                  <a:gd name="T7" fmla="*/ 129 h 373"/>
                  <a:gd name="T8" fmla="*/ 0 w 215"/>
                  <a:gd name="T9" fmla="*/ 139 h 373"/>
                  <a:gd name="T10" fmla="*/ 0 w 215"/>
                  <a:gd name="T11" fmla="*/ 139 h 373"/>
                  <a:gd name="T12" fmla="*/ 0 w 215"/>
                  <a:gd name="T13" fmla="*/ 0 h 373"/>
                  <a:gd name="T14" fmla="*/ 0 w 215"/>
                  <a:gd name="T15" fmla="*/ 0 h 373"/>
                  <a:gd name="T16" fmla="*/ 0 w 215"/>
                  <a:gd name="T17" fmla="*/ 11 h 373"/>
                  <a:gd name="T18" fmla="*/ 0 w 215"/>
                  <a:gd name="T19" fmla="*/ 11 h 373"/>
                  <a:gd name="T20" fmla="*/ 0 w 215"/>
                  <a:gd name="T21" fmla="*/ 63 h 373"/>
                  <a:gd name="T22" fmla="*/ 0 w 215"/>
                  <a:gd name="T23" fmla="*/ 63 h 373"/>
                  <a:gd name="T24" fmla="*/ 0 w 215"/>
                  <a:gd name="T25" fmla="*/ 81 h 3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3"/>
                  <a:gd name="T41" fmla="*/ 215 w 215"/>
                  <a:gd name="T42" fmla="*/ 373 h 3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38" name="Freeform 384"/>
              <p:cNvSpPr>
                <a:spLocks/>
              </p:cNvSpPr>
              <p:nvPr/>
            </p:nvSpPr>
            <p:spPr bwMode="auto">
              <a:xfrm>
                <a:off x="4799" y="2721"/>
                <a:ext cx="10" cy="324"/>
              </a:xfrm>
              <a:custGeom>
                <a:avLst/>
                <a:gdLst>
                  <a:gd name="T0" fmla="*/ 0 w 29"/>
                  <a:gd name="T1" fmla="*/ 11 h 373"/>
                  <a:gd name="T2" fmla="*/ 0 w 29"/>
                  <a:gd name="T3" fmla="*/ 129 h 373"/>
                  <a:gd name="T4" fmla="*/ 0 w 29"/>
                  <a:gd name="T5" fmla="*/ 139 h 373"/>
                  <a:gd name="T6" fmla="*/ 0 w 29"/>
                  <a:gd name="T7" fmla="*/ 0 h 373"/>
                  <a:gd name="T8" fmla="*/ 0 w 29"/>
                  <a:gd name="T9" fmla="*/ 11 h 3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3"/>
                  <a:gd name="T17" fmla="*/ 29 w 29"/>
                  <a:gd name="T18" fmla="*/ 373 h 3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39" name="Freeform 385"/>
              <p:cNvSpPr>
                <a:spLocks/>
              </p:cNvSpPr>
              <p:nvPr/>
            </p:nvSpPr>
            <p:spPr bwMode="auto">
              <a:xfrm>
                <a:off x="4903" y="3139"/>
                <a:ext cx="71" cy="324"/>
              </a:xfrm>
              <a:custGeom>
                <a:avLst/>
                <a:gdLst>
                  <a:gd name="T0" fmla="*/ 0 w 216"/>
                  <a:gd name="T1" fmla="*/ 83 h 372"/>
                  <a:gd name="T2" fmla="*/ 0 w 216"/>
                  <a:gd name="T3" fmla="*/ 83 h 372"/>
                  <a:gd name="T4" fmla="*/ 0 w 216"/>
                  <a:gd name="T5" fmla="*/ 131 h 372"/>
                  <a:gd name="T6" fmla="*/ 0 w 216"/>
                  <a:gd name="T7" fmla="*/ 131 h 372"/>
                  <a:gd name="T8" fmla="*/ 0 w 216"/>
                  <a:gd name="T9" fmla="*/ 141 h 372"/>
                  <a:gd name="T10" fmla="*/ 0 w 216"/>
                  <a:gd name="T11" fmla="*/ 141 h 372"/>
                  <a:gd name="T12" fmla="*/ 0 w 216"/>
                  <a:gd name="T13" fmla="*/ 0 h 372"/>
                  <a:gd name="T14" fmla="*/ 0 w 216"/>
                  <a:gd name="T15" fmla="*/ 0 h 372"/>
                  <a:gd name="T16" fmla="*/ 0 w 216"/>
                  <a:gd name="T17" fmla="*/ 10 h 372"/>
                  <a:gd name="T18" fmla="*/ 0 w 216"/>
                  <a:gd name="T19" fmla="*/ 10 h 372"/>
                  <a:gd name="T20" fmla="*/ 0 w 216"/>
                  <a:gd name="T21" fmla="*/ 64 h 372"/>
                  <a:gd name="T22" fmla="*/ 0 w 216"/>
                  <a:gd name="T23" fmla="*/ 64 h 372"/>
                  <a:gd name="T24" fmla="*/ 0 w 216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6"/>
                  <a:gd name="T40" fmla="*/ 0 h 372"/>
                  <a:gd name="T41" fmla="*/ 216 w 216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6" h="372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6" y="372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40" name="Freeform 386"/>
              <p:cNvSpPr>
                <a:spLocks/>
              </p:cNvSpPr>
              <p:nvPr/>
            </p:nvSpPr>
            <p:spPr bwMode="auto">
              <a:xfrm>
                <a:off x="4903" y="3139"/>
                <a:ext cx="9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41" name="Freeform 387"/>
              <p:cNvSpPr>
                <a:spLocks/>
              </p:cNvSpPr>
              <p:nvPr/>
            </p:nvSpPr>
            <p:spPr bwMode="auto">
              <a:xfrm>
                <a:off x="4799" y="3139"/>
                <a:ext cx="72" cy="324"/>
              </a:xfrm>
              <a:custGeom>
                <a:avLst/>
                <a:gdLst>
                  <a:gd name="T0" fmla="*/ 0 w 215"/>
                  <a:gd name="T1" fmla="*/ 83 h 372"/>
                  <a:gd name="T2" fmla="*/ 0 w 215"/>
                  <a:gd name="T3" fmla="*/ 83 h 372"/>
                  <a:gd name="T4" fmla="*/ 0 w 215"/>
                  <a:gd name="T5" fmla="*/ 131 h 372"/>
                  <a:gd name="T6" fmla="*/ 0 w 215"/>
                  <a:gd name="T7" fmla="*/ 131 h 372"/>
                  <a:gd name="T8" fmla="*/ 0 w 215"/>
                  <a:gd name="T9" fmla="*/ 141 h 372"/>
                  <a:gd name="T10" fmla="*/ 0 w 215"/>
                  <a:gd name="T11" fmla="*/ 141 h 372"/>
                  <a:gd name="T12" fmla="*/ 0 w 215"/>
                  <a:gd name="T13" fmla="*/ 0 h 372"/>
                  <a:gd name="T14" fmla="*/ 0 w 215"/>
                  <a:gd name="T15" fmla="*/ 0 h 372"/>
                  <a:gd name="T16" fmla="*/ 0 w 215"/>
                  <a:gd name="T17" fmla="*/ 10 h 372"/>
                  <a:gd name="T18" fmla="*/ 0 w 215"/>
                  <a:gd name="T19" fmla="*/ 10 h 372"/>
                  <a:gd name="T20" fmla="*/ 0 w 215"/>
                  <a:gd name="T21" fmla="*/ 64 h 372"/>
                  <a:gd name="T22" fmla="*/ 0 w 215"/>
                  <a:gd name="T23" fmla="*/ 64 h 372"/>
                  <a:gd name="T24" fmla="*/ 0 w 215"/>
                  <a:gd name="T25" fmla="*/ 83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5"/>
                  <a:gd name="T40" fmla="*/ 0 h 372"/>
                  <a:gd name="T41" fmla="*/ 215 w 215"/>
                  <a:gd name="T42" fmla="*/ 372 h 3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42" name="Freeform 388"/>
              <p:cNvSpPr>
                <a:spLocks/>
              </p:cNvSpPr>
              <p:nvPr/>
            </p:nvSpPr>
            <p:spPr bwMode="auto">
              <a:xfrm>
                <a:off x="4799" y="3139"/>
                <a:ext cx="10" cy="324"/>
              </a:xfrm>
              <a:custGeom>
                <a:avLst/>
                <a:gdLst>
                  <a:gd name="T0" fmla="*/ 0 w 29"/>
                  <a:gd name="T1" fmla="*/ 10 h 372"/>
                  <a:gd name="T2" fmla="*/ 0 w 29"/>
                  <a:gd name="T3" fmla="*/ 131 h 372"/>
                  <a:gd name="T4" fmla="*/ 0 w 29"/>
                  <a:gd name="T5" fmla="*/ 141 h 372"/>
                  <a:gd name="T6" fmla="*/ 0 w 29"/>
                  <a:gd name="T7" fmla="*/ 0 h 372"/>
                  <a:gd name="T8" fmla="*/ 0 w 29"/>
                  <a:gd name="T9" fmla="*/ 10 h 3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"/>
                  <a:gd name="T16" fmla="*/ 0 h 372"/>
                  <a:gd name="T17" fmla="*/ 29 w 29"/>
                  <a:gd name="T18" fmla="*/ 372 h 3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  <p:sp>
            <p:nvSpPr>
              <p:cNvPr id="22743" name="Rectangle 389"/>
              <p:cNvSpPr>
                <a:spLocks noChangeArrowheads="1"/>
              </p:cNvSpPr>
              <p:nvPr/>
            </p:nvSpPr>
            <p:spPr bwMode="auto">
              <a:xfrm>
                <a:off x="511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44" name="Rectangle 390"/>
              <p:cNvSpPr>
                <a:spLocks noChangeArrowheads="1"/>
              </p:cNvSpPr>
              <p:nvPr/>
            </p:nvSpPr>
            <p:spPr bwMode="auto">
              <a:xfrm>
                <a:off x="521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45" name="Rectangle 391"/>
              <p:cNvSpPr>
                <a:spLocks noChangeArrowheads="1"/>
              </p:cNvSpPr>
              <p:nvPr/>
            </p:nvSpPr>
            <p:spPr bwMode="auto">
              <a:xfrm>
                <a:off x="5324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46" name="Rectangle 392"/>
              <p:cNvSpPr>
                <a:spLocks noChangeArrowheads="1"/>
              </p:cNvSpPr>
              <p:nvPr/>
            </p:nvSpPr>
            <p:spPr bwMode="auto">
              <a:xfrm>
                <a:off x="5008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47" name="Rectangle 393"/>
              <p:cNvSpPr>
                <a:spLocks noChangeArrowheads="1"/>
              </p:cNvSpPr>
              <p:nvPr/>
            </p:nvSpPr>
            <p:spPr bwMode="auto">
              <a:xfrm>
                <a:off x="4903" y="2898"/>
                <a:ext cx="71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48" name="Rectangle 394"/>
              <p:cNvSpPr>
                <a:spLocks noChangeArrowheads="1"/>
              </p:cNvSpPr>
              <p:nvPr/>
            </p:nvSpPr>
            <p:spPr bwMode="auto">
              <a:xfrm>
                <a:off x="4799" y="2898"/>
                <a:ext cx="72" cy="11"/>
              </a:xfrm>
              <a:prstGeom prst="rect">
                <a:avLst/>
              </a:prstGeom>
              <a:solidFill>
                <a:srgbClr val="FFE5B7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endParaRPr lang="ru-RU" altLang="ru-RU" sz="2356">
                  <a:solidFill>
                    <a:srgbClr val="000000"/>
                  </a:solidFill>
                </a:endParaRPr>
              </a:p>
            </p:txBody>
          </p:sp>
          <p:sp>
            <p:nvSpPr>
              <p:cNvPr id="22749" name="Freeform 395"/>
              <p:cNvSpPr>
                <a:spLocks/>
              </p:cNvSpPr>
              <p:nvPr/>
            </p:nvSpPr>
            <p:spPr bwMode="auto">
              <a:xfrm>
                <a:off x="4986" y="2736"/>
                <a:ext cx="12" cy="37"/>
              </a:xfrm>
              <a:custGeom>
                <a:avLst/>
                <a:gdLst>
                  <a:gd name="T0" fmla="*/ 0 w 37"/>
                  <a:gd name="T1" fmla="*/ 31 h 38"/>
                  <a:gd name="T2" fmla="*/ 0 w 37"/>
                  <a:gd name="T3" fmla="*/ 29 h 38"/>
                  <a:gd name="T4" fmla="*/ 0 w 37"/>
                  <a:gd name="T5" fmla="*/ 25 h 38"/>
                  <a:gd name="T6" fmla="*/ 0 w 37"/>
                  <a:gd name="T7" fmla="*/ 19 h 38"/>
                  <a:gd name="T8" fmla="*/ 0 w 37"/>
                  <a:gd name="T9" fmla="*/ 19 h 38"/>
                  <a:gd name="T10" fmla="*/ 0 w 37"/>
                  <a:gd name="T11" fmla="*/ 12 h 38"/>
                  <a:gd name="T12" fmla="*/ 0 w 37"/>
                  <a:gd name="T13" fmla="*/ 5 h 38"/>
                  <a:gd name="T14" fmla="*/ 0 w 37"/>
                  <a:gd name="T15" fmla="*/ 1 h 38"/>
                  <a:gd name="T16" fmla="*/ 0 w 37"/>
                  <a:gd name="T17" fmla="*/ 0 h 38"/>
                  <a:gd name="T18" fmla="*/ 0 w 37"/>
                  <a:gd name="T19" fmla="*/ 1 h 38"/>
                  <a:gd name="T20" fmla="*/ 0 w 37"/>
                  <a:gd name="T21" fmla="*/ 5 h 38"/>
                  <a:gd name="T22" fmla="*/ 0 w 37"/>
                  <a:gd name="T23" fmla="*/ 12 h 38"/>
                  <a:gd name="T24" fmla="*/ 0 w 37"/>
                  <a:gd name="T25" fmla="*/ 19 h 38"/>
                  <a:gd name="T26" fmla="*/ 0 w 37"/>
                  <a:gd name="T27" fmla="*/ 19 h 38"/>
                  <a:gd name="T28" fmla="*/ 0 w 37"/>
                  <a:gd name="T29" fmla="*/ 25 h 38"/>
                  <a:gd name="T30" fmla="*/ 0 w 37"/>
                  <a:gd name="T31" fmla="*/ 29 h 38"/>
                  <a:gd name="T32" fmla="*/ 0 w 37"/>
                  <a:gd name="T33" fmla="*/ 31 h 3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7"/>
                  <a:gd name="T52" fmla="*/ 0 h 38"/>
                  <a:gd name="T53" fmla="*/ 37 w 37"/>
                  <a:gd name="T54" fmla="*/ 38 h 3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2356"/>
              </a:p>
            </p:txBody>
          </p:sp>
        </p:grpSp>
        <p:sp>
          <p:nvSpPr>
            <p:cNvPr id="1705" name="Text Box 182"/>
            <p:cNvSpPr txBox="1">
              <a:spLocks noChangeArrowheads="1"/>
            </p:cNvSpPr>
            <p:nvPr/>
          </p:nvSpPr>
          <p:spPr bwMode="auto">
            <a:xfrm>
              <a:off x="1720628" y="2215927"/>
              <a:ext cx="839049" cy="241192"/>
            </a:xfrm>
            <a:prstGeom prst="rect">
              <a:avLst/>
            </a:prstGeom>
            <a:solidFill>
              <a:srgbClr val="FFFF00"/>
            </a:solidFill>
            <a:ln/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67885" tIns="33941" rIns="67885" bIns="33941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ru-RU" altLang="ru-RU" sz="1132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с. Северное</a:t>
              </a:r>
            </a:p>
          </p:txBody>
        </p:sp>
        <p:sp>
          <p:nvSpPr>
            <p:cNvPr id="1706" name="TextBox 23"/>
            <p:cNvSpPr txBox="1"/>
            <p:nvPr/>
          </p:nvSpPr>
          <p:spPr>
            <a:xfrm>
              <a:off x="1537408" y="1932841"/>
              <a:ext cx="405491" cy="225890"/>
            </a:xfrm>
            <a:prstGeom prst="rect">
              <a:avLst/>
            </a:prstGeom>
            <a:solidFill>
              <a:srgbClr val="FF9900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943" dirty="0" smtClean="0">
                  <a:solidFill>
                    <a:prstClr val="black"/>
                  </a:solidFill>
                </a:rPr>
                <a:t>17</a:t>
              </a:r>
              <a:endParaRPr lang="ru-RU" sz="943" dirty="0">
                <a:solidFill>
                  <a:prstClr val="black"/>
                </a:solidFill>
              </a:endParaRPr>
            </a:p>
          </p:txBody>
        </p:sp>
        <p:sp>
          <p:nvSpPr>
            <p:cNvPr id="1707" name="TextBox 23"/>
            <p:cNvSpPr txBox="1"/>
            <p:nvPr/>
          </p:nvSpPr>
          <p:spPr>
            <a:xfrm>
              <a:off x="1224975" y="1928325"/>
              <a:ext cx="396089" cy="22589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>
              <a:spAutoFit/>
            </a:bodyPr>
            <a:lstStyle>
              <a:defPPr>
                <a:defRPr lang="ru-RU"/>
              </a:defPPr>
              <a:lvl1pPr algn="ctr">
                <a:defRPr sz="1000" b="1"/>
              </a:lvl1pPr>
            </a:lstStyle>
            <a:p>
              <a:pPr>
                <a:defRPr/>
              </a:pPr>
              <a:r>
                <a:rPr lang="ru-RU" sz="943" dirty="0">
                  <a:solidFill>
                    <a:prstClr val="black"/>
                  </a:solidFill>
                </a:rPr>
                <a:t>4</a:t>
              </a:r>
              <a:endParaRPr lang="ru-RU" sz="943" dirty="0">
                <a:solidFill>
                  <a:prstClr val="black"/>
                </a:solidFill>
              </a:endParaRPr>
            </a:p>
          </p:txBody>
        </p:sp>
        <p:sp>
          <p:nvSpPr>
            <p:cNvPr id="1708" name="TextBox 10"/>
            <p:cNvSpPr txBox="1"/>
            <p:nvPr/>
          </p:nvSpPr>
          <p:spPr>
            <a:xfrm>
              <a:off x="1225141" y="1681307"/>
              <a:ext cx="1223413" cy="22169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defPPr>
                <a:defRPr lang="ru-RU"/>
              </a:defPPr>
              <a:lvl1pPr algn="ctr">
                <a:defRPr sz="80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pPr>
                <a:defRPr/>
              </a:pPr>
              <a:r>
                <a:rPr lang="ru-RU" sz="850" dirty="0">
                  <a:solidFill>
                    <a:prstClr val="black"/>
                  </a:solidFill>
                </a:rPr>
                <a:t>Северный р-н</a:t>
              </a:r>
            </a:p>
          </p:txBody>
        </p:sp>
        <p:sp>
          <p:nvSpPr>
            <p:cNvPr id="5" name="Полилиния 4"/>
            <p:cNvSpPr/>
            <p:nvPr/>
          </p:nvSpPr>
          <p:spPr>
            <a:xfrm>
              <a:off x="3033073" y="1734769"/>
              <a:ext cx="5413603" cy="5442437"/>
            </a:xfrm>
            <a:custGeom>
              <a:avLst/>
              <a:gdLst>
                <a:gd name="connsiteX0" fmla="*/ 72571 w 5413829"/>
                <a:gd name="connsiteY0" fmla="*/ 522514 h 5442857"/>
                <a:gd name="connsiteX1" fmla="*/ 783771 w 5413829"/>
                <a:gd name="connsiteY1" fmla="*/ 43543 h 5442857"/>
                <a:gd name="connsiteX2" fmla="*/ 1828800 w 5413829"/>
                <a:gd name="connsiteY2" fmla="*/ 0 h 5442857"/>
                <a:gd name="connsiteX3" fmla="*/ 3425371 w 5413829"/>
                <a:gd name="connsiteY3" fmla="*/ 725714 h 5442857"/>
                <a:gd name="connsiteX4" fmla="*/ 3512457 w 5413829"/>
                <a:gd name="connsiteY4" fmla="*/ 2409371 h 5442857"/>
                <a:gd name="connsiteX5" fmla="*/ 5413829 w 5413829"/>
                <a:gd name="connsiteY5" fmla="*/ 3193143 h 5442857"/>
                <a:gd name="connsiteX6" fmla="*/ 3860800 w 5413829"/>
                <a:gd name="connsiteY6" fmla="*/ 3556000 h 5442857"/>
                <a:gd name="connsiteX7" fmla="*/ 2728686 w 5413829"/>
                <a:gd name="connsiteY7" fmla="*/ 3294743 h 5442857"/>
                <a:gd name="connsiteX8" fmla="*/ 1901371 w 5413829"/>
                <a:gd name="connsiteY8" fmla="*/ 3788228 h 5442857"/>
                <a:gd name="connsiteX9" fmla="*/ 1524000 w 5413829"/>
                <a:gd name="connsiteY9" fmla="*/ 5442857 h 5442857"/>
                <a:gd name="connsiteX10" fmla="*/ 188686 w 5413829"/>
                <a:gd name="connsiteY10" fmla="*/ 5021943 h 5442857"/>
                <a:gd name="connsiteX11" fmla="*/ 478971 w 5413829"/>
                <a:gd name="connsiteY11" fmla="*/ 2801257 h 5442857"/>
                <a:gd name="connsiteX12" fmla="*/ 0 w 5413829"/>
                <a:gd name="connsiteY12" fmla="*/ 1233714 h 5442857"/>
                <a:gd name="connsiteX13" fmla="*/ 72571 w 5413829"/>
                <a:gd name="connsiteY13" fmla="*/ 522514 h 544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13829" h="5442857">
                  <a:moveTo>
                    <a:pt x="72571" y="522514"/>
                  </a:moveTo>
                  <a:lnTo>
                    <a:pt x="783771" y="43543"/>
                  </a:lnTo>
                  <a:lnTo>
                    <a:pt x="1828800" y="0"/>
                  </a:lnTo>
                  <a:lnTo>
                    <a:pt x="3425371" y="725714"/>
                  </a:lnTo>
                  <a:lnTo>
                    <a:pt x="3512457" y="2409371"/>
                  </a:lnTo>
                  <a:lnTo>
                    <a:pt x="5413829" y="3193143"/>
                  </a:lnTo>
                  <a:lnTo>
                    <a:pt x="3860800" y="3556000"/>
                  </a:lnTo>
                  <a:lnTo>
                    <a:pt x="2728686" y="3294743"/>
                  </a:lnTo>
                  <a:lnTo>
                    <a:pt x="1901371" y="3788228"/>
                  </a:lnTo>
                  <a:lnTo>
                    <a:pt x="1524000" y="5442857"/>
                  </a:lnTo>
                  <a:lnTo>
                    <a:pt x="188686" y="5021943"/>
                  </a:lnTo>
                  <a:lnTo>
                    <a:pt x="478971" y="2801257"/>
                  </a:lnTo>
                  <a:lnTo>
                    <a:pt x="0" y="1233714"/>
                  </a:lnTo>
                  <a:lnTo>
                    <a:pt x="72571" y="522514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356"/>
            </a:p>
          </p:txBody>
        </p:sp>
        <p:pic>
          <p:nvPicPr>
            <p:cNvPr id="2" name="Северное Запись экрана (12.01.2020 13-15-23).wmv">
              <a:hlinkClick r:id="" action="ppaction://media"/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191730" y="944160"/>
              <a:ext cx="2830842" cy="2500242"/>
            </a:xfrm>
            <a:prstGeom prst="rect">
              <a:avLst/>
            </a:prstGeom>
            <a:ln>
              <a:solidFill>
                <a:schemeClr val="bg2">
                  <a:lumMod val="50000"/>
                </a:schemeClr>
              </a:solidFill>
            </a:ln>
          </p:spPr>
        </p:pic>
      </p:grpSp>
      <p:sp>
        <p:nvSpPr>
          <p:cNvPr id="606" name="Text Box 2"/>
          <p:cNvSpPr txBox="1">
            <a:spLocks noChangeArrowheads="1"/>
          </p:cNvSpPr>
          <p:nvPr/>
        </p:nvSpPr>
        <p:spPr bwMode="auto">
          <a:xfrm>
            <a:off x="5900" y="9950"/>
            <a:ext cx="10324275" cy="725061"/>
          </a:xfrm>
          <a:prstGeom prst="rect">
            <a:avLst/>
          </a:prstGeom>
          <a:solidFill>
            <a:srgbClr val="204D84"/>
          </a:solidFill>
          <a:ln w="9525">
            <a:solidFill>
              <a:srgbClr val="204D84"/>
            </a:solidFill>
            <a:miter lim="800000"/>
            <a:headEnd/>
            <a:tailEnd/>
          </a:ln>
        </p:spPr>
        <p:txBody>
          <a:bodyPr lIns="32981" tIns="16491" rIns="32981" bIns="16491" anchor="ctr"/>
          <a:lstStyle/>
          <a:p>
            <a:pPr algn="ctr" defTabSz="734416">
              <a:defRPr/>
            </a:pPr>
            <a:r>
              <a:rPr lang="ru-RU" sz="1322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ИНФОРМАЦИОННЫЕ МАТЕРИАЛЫ </a:t>
            </a:r>
            <a:r>
              <a:rPr lang="ru-RU" altLang="ru-RU" sz="1322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ПО ПО ОСАДКАМ, ГОЛОЛЕДУ</a:t>
            </a:r>
          </a:p>
          <a:p>
            <a:pPr algn="ctr" defTabSz="734416">
              <a:defRPr/>
            </a:pPr>
            <a:r>
              <a:rPr lang="ru-RU" sz="1322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НА ТЕРРИТОРИИ СЕВЕРНОГО РАЙОНА  </a:t>
            </a:r>
          </a:p>
          <a:p>
            <a:pPr algn="ctr" defTabSz="734416">
              <a:defRPr/>
            </a:pPr>
            <a:r>
              <a:rPr lang="ru-RU" sz="1322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(РИСК НАРУШЕНИЯ ЭЛЕКТРОСНАБЖЕНИЯ НА  </a:t>
            </a:r>
            <a:r>
              <a:rPr lang="ru-RU" sz="1322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02.03.2021</a:t>
            </a:r>
            <a:r>
              <a:rPr lang="ru-RU" sz="1322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pSp>
        <p:nvGrpSpPr>
          <p:cNvPr id="11" name="Группа 1094"/>
          <p:cNvGrpSpPr>
            <a:grpSpLocks/>
          </p:cNvGrpSpPr>
          <p:nvPr/>
        </p:nvGrpSpPr>
        <p:grpSpPr bwMode="auto">
          <a:xfrm>
            <a:off x="7867764" y="5862264"/>
            <a:ext cx="2491387" cy="2173910"/>
            <a:chOff x="6817461" y="4521217"/>
            <a:chExt cx="2640240" cy="2303638"/>
          </a:xfrm>
        </p:grpSpPr>
        <p:sp>
          <p:nvSpPr>
            <p:cNvPr id="1103" name="CustomShape 88"/>
            <p:cNvSpPr/>
            <p:nvPr/>
          </p:nvSpPr>
          <p:spPr>
            <a:xfrm>
              <a:off x="7024651" y="5975247"/>
              <a:ext cx="1461730" cy="207175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grpSp>
          <p:nvGrpSpPr>
            <p:cNvPr id="12" name="Group 89"/>
            <p:cNvGrpSpPr>
              <a:grpSpLocks/>
            </p:cNvGrpSpPr>
            <p:nvPr/>
          </p:nvGrpSpPr>
          <p:grpSpPr bwMode="auto">
            <a:xfrm>
              <a:off x="6817461" y="4521217"/>
              <a:ext cx="2640240" cy="2303638"/>
              <a:chOff x="6849360" y="4542480"/>
              <a:chExt cx="2640240" cy="2303640"/>
            </a:xfrm>
          </p:grpSpPr>
          <p:grpSp>
            <p:nvGrpSpPr>
              <p:cNvPr id="13" name="Group 90"/>
              <p:cNvGrpSpPr>
                <a:grpSpLocks/>
              </p:cNvGrpSpPr>
              <p:nvPr/>
            </p:nvGrpSpPr>
            <p:grpSpPr bwMode="auto">
              <a:xfrm>
                <a:off x="6849360" y="4542480"/>
                <a:ext cx="2640240" cy="2303640"/>
                <a:chOff x="6849360" y="4542480"/>
                <a:chExt cx="2640240" cy="2303640"/>
              </a:xfrm>
            </p:grpSpPr>
            <p:sp>
              <p:nvSpPr>
                <p:cNvPr id="1715" name="CustomShape 91"/>
                <p:cNvSpPr/>
                <p:nvPr/>
              </p:nvSpPr>
              <p:spPr>
                <a:xfrm>
                  <a:off x="6887376" y="4570991"/>
                  <a:ext cx="2574551" cy="227512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716" name="CustomShape 92"/>
                <p:cNvSpPr/>
                <p:nvPr/>
              </p:nvSpPr>
              <p:spPr>
                <a:xfrm>
                  <a:off x="7358780" y="4542480"/>
                  <a:ext cx="1722143" cy="280112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61070" tIns="80535" rIns="161070" bIns="80535">
                  <a:spAutoFit/>
                </a:bodyPr>
                <a:lstStyle/>
                <a:p>
                  <a:pPr>
                    <a:defRPr/>
                  </a:pPr>
                  <a:r>
                    <a:rPr lang="ru-RU" sz="661" b="1" i="1" spc="-1">
                      <a:solidFill>
                        <a:srgbClr val="000000"/>
                      </a:solidFill>
                      <a:latin typeface="Times New Roman"/>
                    </a:rPr>
                    <a:t>Условные обозначения</a:t>
                  </a:r>
                  <a:endParaRPr lang="ru-RU" sz="661" spc="-1"/>
                </a:p>
              </p:txBody>
            </p:sp>
            <p:sp>
              <p:nvSpPr>
                <p:cNvPr id="1717" name="CustomShape 93"/>
                <p:cNvSpPr/>
                <p:nvPr/>
              </p:nvSpPr>
              <p:spPr>
                <a:xfrm>
                  <a:off x="7347375" y="6127658"/>
                  <a:ext cx="1725945" cy="279402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718" name="CustomShape 94"/>
                <p:cNvSpPr/>
                <p:nvPr/>
              </p:nvSpPr>
              <p:spPr>
                <a:xfrm>
                  <a:off x="6849360" y="6606720"/>
                  <a:ext cx="986040" cy="183172"/>
                </a:xfrm>
                <a:prstGeom prst="rect">
                  <a:avLst/>
                </a:prstGeom>
                <a:solidFill>
                  <a:schemeClr val="bg1"/>
                </a:solidFill>
                <a:ln w="0">
                  <a:noFill/>
                </a:ln>
                <a:effectLst>
                  <a:softEdge rad="63360"/>
                </a:effectLst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84953" tIns="42476" rIns="84953" bIns="42476">
                  <a:spAutoFit/>
                </a:bodyPr>
                <a:lstStyle/>
                <a:p>
                  <a:pPr>
                    <a:defRPr/>
                  </a:pPr>
                  <a:r>
                    <a:rPr lang="ru-RU" sz="566" b="1" spc="-1" dirty="0">
                      <a:solidFill>
                        <a:srgbClr val="000000"/>
                      </a:solidFill>
                      <a:latin typeface="Times New Roman"/>
                    </a:rPr>
                    <a:t>ГО Красновишерск  </a:t>
                  </a:r>
                  <a:endParaRPr lang="ru-RU" sz="566" spc="-1" dirty="0"/>
                </a:p>
              </p:txBody>
            </p:sp>
            <p:sp>
              <p:nvSpPr>
                <p:cNvPr id="1719" name="CustomShape 95"/>
                <p:cNvSpPr/>
                <p:nvPr/>
              </p:nvSpPr>
              <p:spPr>
                <a:xfrm>
                  <a:off x="6953906" y="5983205"/>
                  <a:ext cx="566444" cy="16346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chemeClr val="tx1"/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  <p:txBody>
                <a:bodyPr lIns="84953" tIns="42476" rIns="84953" bIns="42476" anchor="ctr"/>
                <a:lstStyle/>
                <a:p>
                  <a:pPr algn="ctr">
                    <a:defRPr/>
                  </a:pPr>
                  <a:r>
                    <a:rPr lang="ru-RU" sz="661" spc="-1">
                      <a:solidFill>
                        <a:srgbClr val="000000"/>
                      </a:solidFill>
                      <a:latin typeface="Times New Roman"/>
                    </a:rPr>
                    <a:t>321/20</a:t>
                  </a:r>
                  <a:endParaRPr lang="ru-RU" sz="661" spc="-1"/>
                </a:p>
              </p:txBody>
            </p:sp>
            <p:sp>
              <p:nvSpPr>
                <p:cNvPr id="1720" name="CustomShape 96"/>
                <p:cNvSpPr/>
                <p:nvPr/>
              </p:nvSpPr>
              <p:spPr>
                <a:xfrm>
                  <a:off x="7524152" y="6555315"/>
                  <a:ext cx="1965448" cy="280112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61070" tIns="80535" rIns="161070" bIns="80535">
                  <a:spAutoFit/>
                </a:bodyPr>
                <a:lstStyle/>
                <a:p>
                  <a:pPr>
                    <a:defRPr/>
                  </a:pPr>
                  <a:r>
                    <a:rPr lang="ru-RU" sz="661" spc="-1" dirty="0">
                      <a:solidFill>
                        <a:srgbClr val="000000"/>
                      </a:solidFill>
                      <a:latin typeface="Times New Roman"/>
                    </a:rPr>
                    <a:t>- муниципальное образование</a:t>
                  </a:r>
                  <a:endParaRPr lang="ru-RU" sz="661" spc="-1" dirty="0"/>
                </a:p>
              </p:txBody>
            </p:sp>
            <p:sp>
              <p:nvSpPr>
                <p:cNvPr id="1721" name="CustomShape 97"/>
                <p:cNvSpPr/>
                <p:nvPr/>
              </p:nvSpPr>
              <p:spPr>
                <a:xfrm>
                  <a:off x="7419606" y="5739916"/>
                  <a:ext cx="2033878" cy="280112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61070" tIns="80535" rIns="161070" bIns="80535">
                  <a:spAutoFit/>
                </a:bodyPr>
                <a:lstStyle/>
                <a:p>
                  <a:pPr>
                    <a:defRPr/>
                  </a:pPr>
                  <a:r>
                    <a:rPr lang="ru-RU" sz="661" spc="-1">
                      <a:solidFill>
                        <a:srgbClr val="000000"/>
                      </a:solidFill>
                      <a:latin typeface="Times New Roman"/>
                    </a:rPr>
                    <a:t> - линии электропередач 110 кВт</a:t>
                  </a:r>
                  <a:endParaRPr lang="ru-RU" sz="661" spc="-1"/>
                </a:p>
              </p:txBody>
            </p:sp>
            <p:sp>
              <p:nvSpPr>
                <p:cNvPr id="1722" name="CustomShape 98"/>
                <p:cNvSpPr/>
                <p:nvPr/>
              </p:nvSpPr>
              <p:spPr>
                <a:xfrm>
                  <a:off x="7451921" y="5962298"/>
                  <a:ext cx="2037679" cy="280112"/>
                </a:xfrm>
                <a:prstGeom prst="rect">
                  <a:avLst/>
                </a:prstGeom>
                <a:noFill/>
                <a:ln w="0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lIns="161070" tIns="80535" rIns="161070" bIns="80535">
                  <a:spAutoFit/>
                </a:bodyPr>
                <a:lstStyle/>
                <a:p>
                  <a:pPr>
                    <a:defRPr/>
                  </a:pPr>
                  <a:r>
                    <a:rPr lang="ru-RU" sz="661" spc="-1">
                      <a:solidFill>
                        <a:srgbClr val="000000"/>
                      </a:solidFill>
                      <a:latin typeface="Times New Roman"/>
                    </a:rPr>
                    <a:t>- протяженность ЛЭП/ТП (шт.)</a:t>
                  </a:r>
                  <a:endParaRPr lang="ru-RU" sz="661" spc="-1"/>
                </a:p>
              </p:txBody>
            </p:sp>
          </p:grpSp>
          <p:sp>
            <p:nvSpPr>
              <p:cNvPr id="1711" name="CustomShape 99"/>
              <p:cNvSpPr/>
              <p:nvPr/>
            </p:nvSpPr>
            <p:spPr>
              <a:xfrm>
                <a:off x="7115475" y="6427968"/>
                <a:ext cx="247107" cy="155857"/>
              </a:xfrm>
              <a:prstGeom prst="roundRect">
                <a:avLst>
                  <a:gd name="adj" fmla="val 16667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  <a:round/>
              </a:ln>
              <a:effectLst>
                <a:outerShdw blurRad="50800" dist="37674" dir="2700000" algn="tl" rotWithShape="0">
                  <a:srgbClr val="000000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/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r>
                  <a:rPr lang="ru-RU" sz="661" b="1" spc="-1">
                    <a:solidFill>
                      <a:srgbClr val="000000"/>
                    </a:solidFill>
                    <a:latin typeface="Times New Roman"/>
                  </a:rPr>
                  <a:t>60%</a:t>
                </a:r>
                <a:endParaRPr lang="ru-RU" sz="661" spc="-1"/>
              </a:p>
            </p:txBody>
          </p:sp>
          <p:sp>
            <p:nvSpPr>
              <p:cNvPr id="1712" name="CustomShape 100"/>
              <p:cNvSpPr/>
              <p:nvPr/>
            </p:nvSpPr>
            <p:spPr>
              <a:xfrm>
                <a:off x="7372086" y="6405159"/>
                <a:ext cx="1788671" cy="216116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100924" tIns="50631" rIns="100924" bIns="50631">
                <a:spAutoFit/>
              </a:bodyPr>
              <a:lstStyle/>
              <a:p>
                <a:pPr>
                  <a:defRPr/>
                </a:pPr>
                <a:r>
                  <a:rPr lang="ru-RU" sz="661" spc="-1" dirty="0">
                    <a:solidFill>
                      <a:srgbClr val="000000"/>
                    </a:solidFill>
                    <a:latin typeface="Times New Roman"/>
                  </a:rPr>
                  <a:t> - износ электроэнергетических систем </a:t>
                </a:r>
                <a:endParaRPr lang="ru-RU" sz="661" spc="-1" dirty="0"/>
              </a:p>
            </p:txBody>
          </p:sp>
          <p:sp>
            <p:nvSpPr>
              <p:cNvPr id="1713" name="CustomShape 101"/>
              <p:cNvSpPr/>
              <p:nvPr/>
            </p:nvSpPr>
            <p:spPr>
              <a:xfrm>
                <a:off x="6953906" y="6239800"/>
                <a:ext cx="575948" cy="136850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0000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anchor="ctr"/>
              <a:lstStyle/>
              <a:p>
                <a:pPr algn="ctr">
                  <a:defRPr/>
                </a:pPr>
                <a:r>
                  <a:rPr lang="ru-RU" sz="661" spc="-1">
                    <a:solidFill>
                      <a:srgbClr val="000000"/>
                    </a:solidFill>
                  </a:rPr>
                  <a:t>19/330</a:t>
                </a:r>
                <a:endParaRPr lang="ru-RU" sz="661" spc="-1"/>
              </a:p>
            </p:txBody>
          </p:sp>
          <p:sp>
            <p:nvSpPr>
              <p:cNvPr id="1714" name="CustomShape 102"/>
              <p:cNvSpPr/>
              <p:nvPr/>
            </p:nvSpPr>
            <p:spPr>
              <a:xfrm>
                <a:off x="7467127" y="6180877"/>
                <a:ext cx="1440821" cy="280112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161070" tIns="80535" rIns="161070" bIns="80535">
                <a:spAutoFit/>
              </a:bodyPr>
              <a:lstStyle/>
              <a:p>
                <a:pPr>
                  <a:defRPr/>
                </a:pPr>
                <a:r>
                  <a:rPr lang="ru-RU" sz="661" spc="-1">
                    <a:solidFill>
                      <a:srgbClr val="000000"/>
                    </a:solidFill>
                    <a:latin typeface="Times New Roman"/>
                  </a:rPr>
                  <a:t>- кол-во домов /населения</a:t>
                </a:r>
                <a:endParaRPr lang="ru-RU" sz="661" spc="-1"/>
              </a:p>
            </p:txBody>
          </p:sp>
        </p:grpSp>
        <p:sp>
          <p:nvSpPr>
            <p:cNvPr id="1191" name="CustomShape 103"/>
            <p:cNvSpPr/>
            <p:nvPr/>
          </p:nvSpPr>
          <p:spPr>
            <a:xfrm>
              <a:off x="7370600" y="4703683"/>
              <a:ext cx="1505450" cy="204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729" tIns="45194" rIns="90729" bIns="45194">
              <a:spAutoFit/>
            </a:bodyPr>
            <a:lstStyle/>
            <a:p>
              <a:pPr>
                <a:defRPr/>
              </a:pPr>
              <a:r>
                <a:rPr lang="ru-RU" sz="661" spc="-1">
                  <a:solidFill>
                    <a:srgbClr val="000000"/>
                  </a:solidFill>
                  <a:latin typeface="Times New Roman"/>
                </a:rPr>
                <a:t>- количество осадков, мм</a:t>
              </a:r>
              <a:endParaRPr lang="ru-RU" sz="661" spc="-1"/>
            </a:p>
          </p:txBody>
        </p:sp>
        <p:sp>
          <p:nvSpPr>
            <p:cNvPr id="1194" name="CustomShape 104"/>
            <p:cNvSpPr/>
            <p:nvPr/>
          </p:nvSpPr>
          <p:spPr>
            <a:xfrm>
              <a:off x="6988821" y="4735427"/>
              <a:ext cx="383401" cy="192204"/>
            </a:xfrm>
            <a:prstGeom prst="rect">
              <a:avLst/>
            </a:prstGeom>
            <a:solidFill>
              <a:srgbClr val="376092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4904" tIns="32282" rIns="64904" bIns="32282">
              <a:spAutoFit/>
            </a:bodyPr>
            <a:lstStyle/>
            <a:p>
              <a:pPr algn="ctr">
                <a:defRPr/>
              </a:pPr>
              <a:r>
                <a:rPr lang="ru-RU" sz="755" b="1" spc="-1">
                  <a:solidFill>
                    <a:srgbClr val="000000"/>
                  </a:solidFill>
                </a:rPr>
                <a:t>20</a:t>
              </a:r>
              <a:endParaRPr lang="ru-RU" sz="755" spc="-1"/>
            </a:p>
          </p:txBody>
        </p:sp>
        <p:sp>
          <p:nvSpPr>
            <p:cNvPr id="1199" name="CustomShape 105"/>
            <p:cNvSpPr/>
            <p:nvPr/>
          </p:nvSpPr>
          <p:spPr>
            <a:xfrm>
              <a:off x="7000340" y="4941706"/>
              <a:ext cx="371879" cy="192204"/>
            </a:xfrm>
            <a:prstGeom prst="rect">
              <a:avLst/>
            </a:prstGeom>
            <a:solidFill>
              <a:srgbClr val="FF9900"/>
            </a:solidFill>
            <a:ln w="0">
              <a:noFill/>
            </a:ln>
            <a:effectLst>
              <a:softEdge rad="63360"/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4904" tIns="32282" rIns="64904" bIns="32282">
              <a:spAutoFit/>
            </a:bodyPr>
            <a:lstStyle/>
            <a:p>
              <a:pPr algn="ctr">
                <a:defRPr/>
              </a:pPr>
              <a:r>
                <a:rPr lang="ru-RU" sz="755" b="1" spc="-1">
                  <a:solidFill>
                    <a:srgbClr val="000000"/>
                  </a:solidFill>
                </a:rPr>
                <a:t>3</a:t>
              </a:r>
              <a:endParaRPr lang="ru-RU" sz="755" spc="-1"/>
            </a:p>
          </p:txBody>
        </p:sp>
        <p:sp>
          <p:nvSpPr>
            <p:cNvPr id="1208" name="CustomShape 106"/>
            <p:cNvSpPr/>
            <p:nvPr/>
          </p:nvSpPr>
          <p:spPr>
            <a:xfrm>
              <a:off x="7370600" y="4927965"/>
              <a:ext cx="1016937" cy="204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729" tIns="45194" rIns="90729" bIns="45194">
              <a:spAutoFit/>
            </a:bodyPr>
            <a:lstStyle/>
            <a:p>
              <a:pPr>
                <a:defRPr/>
              </a:pPr>
              <a:r>
                <a:rPr lang="ru-RU" sz="661" spc="-1">
                  <a:solidFill>
                    <a:srgbClr val="000000"/>
                  </a:solidFill>
                  <a:latin typeface="Times New Roman"/>
                </a:rPr>
                <a:t>- порывы ветра, м/с</a:t>
              </a:r>
              <a:endParaRPr lang="ru-RU" sz="661" spc="-1"/>
            </a:p>
          </p:txBody>
        </p:sp>
        <p:grpSp>
          <p:nvGrpSpPr>
            <p:cNvPr id="14" name="Group 107"/>
            <p:cNvGrpSpPr>
              <a:grpSpLocks/>
            </p:cNvGrpSpPr>
            <p:nvPr/>
          </p:nvGrpSpPr>
          <p:grpSpPr bwMode="auto">
            <a:xfrm>
              <a:off x="7109061" y="5216375"/>
              <a:ext cx="154800" cy="201600"/>
              <a:chOff x="7140960" y="5237640"/>
              <a:chExt cx="154800" cy="201600"/>
            </a:xfrm>
          </p:grpSpPr>
          <p:sp>
            <p:nvSpPr>
              <p:cNvPr id="1697" name="Line 108"/>
              <p:cNvSpPr/>
              <p:nvPr/>
            </p:nvSpPr>
            <p:spPr>
              <a:xfrm>
                <a:off x="7166798" y="5283751"/>
                <a:ext cx="0" cy="155857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698" name="CustomShape 109"/>
              <p:cNvSpPr/>
              <p:nvPr/>
            </p:nvSpPr>
            <p:spPr>
              <a:xfrm>
                <a:off x="7164897" y="5255241"/>
                <a:ext cx="121652" cy="119743"/>
              </a:xfrm>
              <a:custGeom>
                <a:avLst/>
                <a:gdLst/>
                <a:ahLst/>
                <a:cxnLst/>
                <a:rect l="l" t="t" r="r" b="b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709" name="CustomShape 110"/>
              <p:cNvSpPr/>
              <p:nvPr/>
            </p:nvSpPr>
            <p:spPr>
              <a:xfrm>
                <a:off x="7140187" y="5238134"/>
                <a:ext cx="155867" cy="161559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1211" name="CustomShape 111"/>
            <p:cNvSpPr/>
            <p:nvPr/>
          </p:nvSpPr>
          <p:spPr>
            <a:xfrm>
              <a:off x="7330682" y="5152246"/>
              <a:ext cx="1716440" cy="204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729" tIns="45194" rIns="90729" bIns="45194">
              <a:spAutoFit/>
            </a:bodyPr>
            <a:lstStyle/>
            <a:p>
              <a:pPr>
                <a:defRPr/>
              </a:pPr>
              <a:r>
                <a:rPr lang="ru-RU" sz="661" spc="-1">
                  <a:solidFill>
                    <a:srgbClr val="000000"/>
                  </a:solidFill>
                  <a:latin typeface="Times New Roman"/>
                </a:rPr>
                <a:t> - пожарно-спасательные формирования</a:t>
              </a:r>
              <a:endParaRPr lang="ru-RU" sz="661" spc="-1"/>
            </a:p>
          </p:txBody>
        </p:sp>
        <p:grpSp>
          <p:nvGrpSpPr>
            <p:cNvPr id="15" name="Group 112"/>
            <p:cNvGrpSpPr>
              <a:grpSpLocks/>
            </p:cNvGrpSpPr>
            <p:nvPr/>
          </p:nvGrpSpPr>
          <p:grpSpPr bwMode="auto">
            <a:xfrm>
              <a:off x="7097901" y="5450735"/>
              <a:ext cx="139680" cy="147960"/>
              <a:chOff x="7129800" y="5472000"/>
              <a:chExt cx="139680" cy="147960"/>
            </a:xfrm>
          </p:grpSpPr>
          <p:sp>
            <p:nvSpPr>
              <p:cNvPr id="1388" name="CustomShape 113"/>
              <p:cNvSpPr/>
              <p:nvPr/>
            </p:nvSpPr>
            <p:spPr>
              <a:xfrm>
                <a:off x="7130681" y="5604969"/>
                <a:ext cx="9505" cy="15205"/>
              </a:xfrm>
              <a:custGeom>
                <a:avLst/>
                <a:gdLst/>
                <a:ahLst/>
                <a:cxnLst/>
                <a:rect l="l" t="t" r="r" b="b"/>
                <a:pathLst>
                  <a:path w="139" h="135">
                    <a:moveTo>
                      <a:pt x="0" y="135"/>
                    </a:moveTo>
                    <a:lnTo>
                      <a:pt x="0" y="92"/>
                    </a:lnTo>
                    <a:lnTo>
                      <a:pt x="46" y="92"/>
                    </a:lnTo>
                    <a:lnTo>
                      <a:pt x="46" y="47"/>
                    </a:lnTo>
                    <a:lnTo>
                      <a:pt x="92" y="47"/>
                    </a:lnTo>
                    <a:lnTo>
                      <a:pt x="92" y="0"/>
                    </a:lnTo>
                    <a:lnTo>
                      <a:pt x="139" y="0"/>
                    </a:lnTo>
                    <a:lnTo>
                      <a:pt x="139" y="135"/>
                    </a:lnTo>
                    <a:lnTo>
                      <a:pt x="0" y="13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89" name="CustomShape 114"/>
              <p:cNvSpPr/>
              <p:nvPr/>
            </p:nvSpPr>
            <p:spPr>
              <a:xfrm>
                <a:off x="7140186" y="5479524"/>
                <a:ext cx="127354" cy="140651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1278">
                    <a:moveTo>
                      <a:pt x="0" y="1278"/>
                    </a:moveTo>
                    <a:lnTo>
                      <a:pt x="0" y="103"/>
                    </a:lnTo>
                    <a:lnTo>
                      <a:pt x="753" y="103"/>
                    </a:lnTo>
                    <a:lnTo>
                      <a:pt x="754" y="93"/>
                    </a:lnTo>
                    <a:lnTo>
                      <a:pt x="757" y="82"/>
                    </a:lnTo>
                    <a:lnTo>
                      <a:pt x="763" y="72"/>
                    </a:lnTo>
                    <a:lnTo>
                      <a:pt x="769" y="63"/>
                    </a:lnTo>
                    <a:lnTo>
                      <a:pt x="779" y="55"/>
                    </a:lnTo>
                    <a:lnTo>
                      <a:pt x="790" y="46"/>
                    </a:lnTo>
                    <a:lnTo>
                      <a:pt x="803" y="38"/>
                    </a:lnTo>
                    <a:lnTo>
                      <a:pt x="817" y="30"/>
                    </a:lnTo>
                    <a:lnTo>
                      <a:pt x="833" y="24"/>
                    </a:lnTo>
                    <a:lnTo>
                      <a:pt x="849" y="18"/>
                    </a:lnTo>
                    <a:lnTo>
                      <a:pt x="867" y="13"/>
                    </a:lnTo>
                    <a:lnTo>
                      <a:pt x="887" y="8"/>
                    </a:lnTo>
                    <a:lnTo>
                      <a:pt x="907" y="5"/>
                    </a:lnTo>
                    <a:lnTo>
                      <a:pt x="928" y="3"/>
                    </a:lnTo>
                    <a:lnTo>
                      <a:pt x="950" y="0"/>
                    </a:lnTo>
                    <a:lnTo>
                      <a:pt x="972" y="0"/>
                    </a:lnTo>
                    <a:lnTo>
                      <a:pt x="995" y="0"/>
                    </a:lnTo>
                    <a:lnTo>
                      <a:pt x="1017" y="3"/>
                    </a:lnTo>
                    <a:lnTo>
                      <a:pt x="1038" y="5"/>
                    </a:lnTo>
                    <a:lnTo>
                      <a:pt x="1059" y="8"/>
                    </a:lnTo>
                    <a:lnTo>
                      <a:pt x="1078" y="13"/>
                    </a:lnTo>
                    <a:lnTo>
                      <a:pt x="1096" y="18"/>
                    </a:lnTo>
                    <a:lnTo>
                      <a:pt x="1113" y="24"/>
                    </a:lnTo>
                    <a:lnTo>
                      <a:pt x="1129" y="30"/>
                    </a:lnTo>
                    <a:lnTo>
                      <a:pt x="1143" y="38"/>
                    </a:lnTo>
                    <a:lnTo>
                      <a:pt x="1155" y="46"/>
                    </a:lnTo>
                    <a:lnTo>
                      <a:pt x="1167" y="55"/>
                    </a:lnTo>
                    <a:lnTo>
                      <a:pt x="1175" y="63"/>
                    </a:lnTo>
                    <a:lnTo>
                      <a:pt x="1183" y="72"/>
                    </a:lnTo>
                    <a:lnTo>
                      <a:pt x="1189" y="82"/>
                    </a:lnTo>
                    <a:lnTo>
                      <a:pt x="1192" y="93"/>
                    </a:lnTo>
                    <a:lnTo>
                      <a:pt x="1193" y="103"/>
                    </a:lnTo>
                    <a:lnTo>
                      <a:pt x="1946" y="103"/>
                    </a:lnTo>
                    <a:lnTo>
                      <a:pt x="1946" y="1277"/>
                    </a:lnTo>
                    <a:lnTo>
                      <a:pt x="0" y="1278"/>
                    </a:lnTo>
                    <a:close/>
                  </a:path>
                </a:pathLst>
              </a:cu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90" name="CustomShape 115"/>
              <p:cNvSpPr/>
              <p:nvPr/>
            </p:nvSpPr>
            <p:spPr>
              <a:xfrm>
                <a:off x="7221921" y="5546047"/>
                <a:ext cx="7603" cy="3801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91" name="CustomShape 116"/>
              <p:cNvSpPr/>
              <p:nvPr/>
            </p:nvSpPr>
            <p:spPr>
              <a:xfrm>
                <a:off x="7218119" y="5551750"/>
                <a:ext cx="7603" cy="5701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92" name="CustomShape 117"/>
              <p:cNvSpPr/>
              <p:nvPr/>
            </p:nvSpPr>
            <p:spPr>
              <a:xfrm>
                <a:off x="7244730" y="5538444"/>
                <a:ext cx="7603" cy="3801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93" name="CustomShape 118"/>
              <p:cNvSpPr/>
              <p:nvPr/>
            </p:nvSpPr>
            <p:spPr>
              <a:xfrm>
                <a:off x="7240929" y="5546047"/>
                <a:ext cx="7603" cy="3801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94" name="CustomShape 119"/>
              <p:cNvSpPr/>
              <p:nvPr/>
            </p:nvSpPr>
            <p:spPr>
              <a:xfrm>
                <a:off x="7240929" y="5532743"/>
                <a:ext cx="7603" cy="3801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95" name="CustomShape 120"/>
              <p:cNvSpPr/>
              <p:nvPr/>
            </p:nvSpPr>
            <p:spPr>
              <a:xfrm>
                <a:off x="7140186" y="5544147"/>
                <a:ext cx="7603" cy="3801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96" name="CustomShape 121"/>
              <p:cNvSpPr/>
              <p:nvPr/>
            </p:nvSpPr>
            <p:spPr>
              <a:xfrm>
                <a:off x="7140186" y="5538444"/>
                <a:ext cx="1900" cy="3801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97" name="CustomShape 122"/>
              <p:cNvSpPr/>
              <p:nvPr/>
            </p:nvSpPr>
            <p:spPr>
              <a:xfrm>
                <a:off x="7140186" y="5549848"/>
                <a:ext cx="1900" cy="5703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98" name="CustomShape 123"/>
              <p:cNvSpPr/>
              <p:nvPr/>
            </p:nvSpPr>
            <p:spPr>
              <a:xfrm>
                <a:off x="7174401" y="5544147"/>
                <a:ext cx="7603" cy="3801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99" name="CustomShape 124"/>
              <p:cNvSpPr/>
              <p:nvPr/>
            </p:nvSpPr>
            <p:spPr>
              <a:xfrm>
                <a:off x="7168698" y="5549848"/>
                <a:ext cx="7603" cy="5703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00" name="CustomShape 125"/>
              <p:cNvSpPr/>
              <p:nvPr/>
            </p:nvSpPr>
            <p:spPr>
              <a:xfrm>
                <a:off x="7140186" y="5591663"/>
                <a:ext cx="7603" cy="5703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01" name="CustomShape 126"/>
              <p:cNvSpPr/>
              <p:nvPr/>
            </p:nvSpPr>
            <p:spPr>
              <a:xfrm>
                <a:off x="7140186" y="5585962"/>
                <a:ext cx="1900" cy="3801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02" name="CustomShape 127"/>
              <p:cNvSpPr/>
              <p:nvPr/>
            </p:nvSpPr>
            <p:spPr>
              <a:xfrm>
                <a:off x="7140186" y="5599266"/>
                <a:ext cx="1900" cy="3801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03" name="CustomShape 128"/>
              <p:cNvSpPr/>
              <p:nvPr/>
            </p:nvSpPr>
            <p:spPr>
              <a:xfrm>
                <a:off x="7174401" y="5591663"/>
                <a:ext cx="7603" cy="5703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04" name="CustomShape 129"/>
              <p:cNvSpPr/>
              <p:nvPr/>
            </p:nvSpPr>
            <p:spPr>
              <a:xfrm>
                <a:off x="7168698" y="5599266"/>
                <a:ext cx="7603" cy="3801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05" name="CustomShape 130"/>
              <p:cNvSpPr/>
              <p:nvPr/>
            </p:nvSpPr>
            <p:spPr>
              <a:xfrm>
                <a:off x="7189607" y="5544147"/>
                <a:ext cx="28512" cy="11404"/>
              </a:xfrm>
              <a:custGeom>
                <a:avLst/>
                <a:gdLst/>
                <a:ahLst/>
                <a:cxnLst/>
                <a:rect l="l" t="t" r="r" b="b"/>
                <a:pathLst>
                  <a:path w="440" h="102">
                    <a:moveTo>
                      <a:pt x="440" y="102"/>
                    </a:moveTo>
                    <a:lnTo>
                      <a:pt x="439" y="92"/>
                    </a:lnTo>
                    <a:lnTo>
                      <a:pt x="436" y="82"/>
                    </a:lnTo>
                    <a:lnTo>
                      <a:pt x="430" y="72"/>
                    </a:lnTo>
                    <a:lnTo>
                      <a:pt x="422" y="64"/>
                    </a:lnTo>
                    <a:lnTo>
                      <a:pt x="414" y="55"/>
                    </a:lnTo>
                    <a:lnTo>
                      <a:pt x="402" y="46"/>
                    </a:lnTo>
                    <a:lnTo>
                      <a:pt x="390" y="38"/>
                    </a:lnTo>
                    <a:lnTo>
                      <a:pt x="376" y="30"/>
                    </a:lnTo>
                    <a:lnTo>
                      <a:pt x="360" y="24"/>
                    </a:lnTo>
                    <a:lnTo>
                      <a:pt x="343" y="18"/>
                    </a:lnTo>
                    <a:lnTo>
                      <a:pt x="325" y="13"/>
                    </a:lnTo>
                    <a:lnTo>
                      <a:pt x="306" y="8"/>
                    </a:lnTo>
                    <a:lnTo>
                      <a:pt x="285" y="5"/>
                    </a:lnTo>
                    <a:lnTo>
                      <a:pt x="264" y="3"/>
                    </a:lnTo>
                    <a:lnTo>
                      <a:pt x="242" y="0"/>
                    </a:lnTo>
                    <a:lnTo>
                      <a:pt x="219" y="0"/>
                    </a:lnTo>
                    <a:lnTo>
                      <a:pt x="197" y="0"/>
                    </a:lnTo>
                    <a:lnTo>
                      <a:pt x="175" y="3"/>
                    </a:lnTo>
                    <a:lnTo>
                      <a:pt x="154" y="5"/>
                    </a:lnTo>
                    <a:lnTo>
                      <a:pt x="134" y="8"/>
                    </a:lnTo>
                    <a:lnTo>
                      <a:pt x="114" y="13"/>
                    </a:lnTo>
                    <a:lnTo>
                      <a:pt x="96" y="18"/>
                    </a:lnTo>
                    <a:lnTo>
                      <a:pt x="80" y="24"/>
                    </a:lnTo>
                    <a:lnTo>
                      <a:pt x="64" y="30"/>
                    </a:lnTo>
                    <a:lnTo>
                      <a:pt x="50" y="38"/>
                    </a:lnTo>
                    <a:lnTo>
                      <a:pt x="37" y="46"/>
                    </a:lnTo>
                    <a:lnTo>
                      <a:pt x="26" y="55"/>
                    </a:lnTo>
                    <a:lnTo>
                      <a:pt x="16" y="64"/>
                    </a:lnTo>
                    <a:lnTo>
                      <a:pt x="10" y="72"/>
                    </a:lnTo>
                    <a:lnTo>
                      <a:pt x="4" y="82"/>
                    </a:lnTo>
                    <a:lnTo>
                      <a:pt x="1" y="92"/>
                    </a:lnTo>
                    <a:lnTo>
                      <a:pt x="0" y="102"/>
                    </a:lnTo>
                    <a:lnTo>
                      <a:pt x="440" y="102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06" name="CustomShape 131"/>
              <p:cNvSpPr/>
              <p:nvPr/>
            </p:nvSpPr>
            <p:spPr>
              <a:xfrm>
                <a:off x="7142086" y="5471921"/>
                <a:ext cx="121652" cy="19007"/>
              </a:xfrm>
              <a:custGeom>
                <a:avLst/>
                <a:gdLst/>
                <a:ahLst/>
                <a:cxnLst/>
                <a:rect l="l" t="t" r="r" b="b"/>
                <a:pathLst>
                  <a:path w="1847" h="168">
                    <a:moveTo>
                      <a:pt x="923" y="65"/>
                    </a:moveTo>
                    <a:lnTo>
                      <a:pt x="901" y="65"/>
                    </a:lnTo>
                    <a:lnTo>
                      <a:pt x="879" y="68"/>
                    </a:lnTo>
                    <a:lnTo>
                      <a:pt x="858" y="70"/>
                    </a:lnTo>
                    <a:lnTo>
                      <a:pt x="838" y="73"/>
                    </a:lnTo>
                    <a:lnTo>
                      <a:pt x="818" y="78"/>
                    </a:lnTo>
                    <a:lnTo>
                      <a:pt x="800" y="83"/>
                    </a:lnTo>
                    <a:lnTo>
                      <a:pt x="784" y="89"/>
                    </a:lnTo>
                    <a:lnTo>
                      <a:pt x="768" y="95"/>
                    </a:lnTo>
                    <a:lnTo>
                      <a:pt x="754" y="103"/>
                    </a:lnTo>
                    <a:lnTo>
                      <a:pt x="741" y="111"/>
                    </a:lnTo>
                    <a:lnTo>
                      <a:pt x="730" y="120"/>
                    </a:lnTo>
                    <a:lnTo>
                      <a:pt x="720" y="128"/>
                    </a:lnTo>
                    <a:lnTo>
                      <a:pt x="714" y="137"/>
                    </a:lnTo>
                    <a:lnTo>
                      <a:pt x="708" y="147"/>
                    </a:lnTo>
                    <a:lnTo>
                      <a:pt x="705" y="158"/>
                    </a:lnTo>
                    <a:lnTo>
                      <a:pt x="704" y="168"/>
                    </a:lnTo>
                    <a:lnTo>
                      <a:pt x="0" y="168"/>
                    </a:lnTo>
                    <a:lnTo>
                      <a:pt x="0" y="116"/>
                    </a:lnTo>
                    <a:lnTo>
                      <a:pt x="7" y="116"/>
                    </a:lnTo>
                    <a:lnTo>
                      <a:pt x="27" y="116"/>
                    </a:lnTo>
                    <a:lnTo>
                      <a:pt x="57" y="116"/>
                    </a:lnTo>
                    <a:lnTo>
                      <a:pt x="97" y="116"/>
                    </a:lnTo>
                    <a:lnTo>
                      <a:pt x="145" y="116"/>
                    </a:lnTo>
                    <a:lnTo>
                      <a:pt x="197" y="116"/>
                    </a:lnTo>
                    <a:lnTo>
                      <a:pt x="254" y="116"/>
                    </a:lnTo>
                    <a:lnTo>
                      <a:pt x="313" y="116"/>
                    </a:lnTo>
                    <a:lnTo>
                      <a:pt x="373" y="116"/>
                    </a:lnTo>
                    <a:lnTo>
                      <a:pt x="431" y="116"/>
                    </a:lnTo>
                    <a:lnTo>
                      <a:pt x="486" y="116"/>
                    </a:lnTo>
                    <a:lnTo>
                      <a:pt x="537" y="116"/>
                    </a:lnTo>
                    <a:lnTo>
                      <a:pt x="582" y="116"/>
                    </a:lnTo>
                    <a:lnTo>
                      <a:pt x="617" y="116"/>
                    </a:lnTo>
                    <a:lnTo>
                      <a:pt x="644" y="116"/>
                    </a:lnTo>
                    <a:lnTo>
                      <a:pt x="658" y="116"/>
                    </a:lnTo>
                    <a:lnTo>
                      <a:pt x="666" y="105"/>
                    </a:lnTo>
                    <a:lnTo>
                      <a:pt x="675" y="94"/>
                    </a:lnTo>
                    <a:lnTo>
                      <a:pt x="686" y="83"/>
                    </a:lnTo>
                    <a:lnTo>
                      <a:pt x="698" y="72"/>
                    </a:lnTo>
                    <a:lnTo>
                      <a:pt x="713" y="62"/>
                    </a:lnTo>
                    <a:lnTo>
                      <a:pt x="727" y="53"/>
                    </a:lnTo>
                    <a:lnTo>
                      <a:pt x="744" y="43"/>
                    </a:lnTo>
                    <a:lnTo>
                      <a:pt x="760" y="35"/>
                    </a:lnTo>
                    <a:lnTo>
                      <a:pt x="778" y="28"/>
                    </a:lnTo>
                    <a:lnTo>
                      <a:pt x="797" y="21"/>
                    </a:lnTo>
                    <a:lnTo>
                      <a:pt x="817" y="14"/>
                    </a:lnTo>
                    <a:lnTo>
                      <a:pt x="838" y="10"/>
                    </a:lnTo>
                    <a:lnTo>
                      <a:pt x="858" y="6"/>
                    </a:lnTo>
                    <a:lnTo>
                      <a:pt x="880" y="2"/>
                    </a:lnTo>
                    <a:lnTo>
                      <a:pt x="901" y="1"/>
                    </a:lnTo>
                    <a:lnTo>
                      <a:pt x="923" y="0"/>
                    </a:lnTo>
                    <a:lnTo>
                      <a:pt x="946" y="1"/>
                    </a:lnTo>
                    <a:lnTo>
                      <a:pt x="968" y="2"/>
                    </a:lnTo>
                    <a:lnTo>
                      <a:pt x="989" y="6"/>
                    </a:lnTo>
                    <a:lnTo>
                      <a:pt x="1010" y="10"/>
                    </a:lnTo>
                    <a:lnTo>
                      <a:pt x="1030" y="14"/>
                    </a:lnTo>
                    <a:lnTo>
                      <a:pt x="1050" y="21"/>
                    </a:lnTo>
                    <a:lnTo>
                      <a:pt x="1069" y="28"/>
                    </a:lnTo>
                    <a:lnTo>
                      <a:pt x="1088" y="35"/>
                    </a:lnTo>
                    <a:lnTo>
                      <a:pt x="1104" y="43"/>
                    </a:lnTo>
                    <a:lnTo>
                      <a:pt x="1121" y="53"/>
                    </a:lnTo>
                    <a:lnTo>
                      <a:pt x="1135" y="62"/>
                    </a:lnTo>
                    <a:lnTo>
                      <a:pt x="1149" y="72"/>
                    </a:lnTo>
                    <a:lnTo>
                      <a:pt x="1161" y="83"/>
                    </a:lnTo>
                    <a:lnTo>
                      <a:pt x="1172" y="94"/>
                    </a:lnTo>
                    <a:lnTo>
                      <a:pt x="1181" y="105"/>
                    </a:lnTo>
                    <a:lnTo>
                      <a:pt x="1189" y="116"/>
                    </a:lnTo>
                    <a:lnTo>
                      <a:pt x="1203" y="116"/>
                    </a:lnTo>
                    <a:lnTo>
                      <a:pt x="1230" y="116"/>
                    </a:lnTo>
                    <a:lnTo>
                      <a:pt x="1265" y="116"/>
                    </a:lnTo>
                    <a:lnTo>
                      <a:pt x="1309" y="116"/>
                    </a:lnTo>
                    <a:lnTo>
                      <a:pt x="1360" y="116"/>
                    </a:lnTo>
                    <a:lnTo>
                      <a:pt x="1416" y="116"/>
                    </a:lnTo>
                    <a:lnTo>
                      <a:pt x="1475" y="116"/>
                    </a:lnTo>
                    <a:lnTo>
                      <a:pt x="1535" y="116"/>
                    </a:lnTo>
                    <a:lnTo>
                      <a:pt x="1593" y="116"/>
                    </a:lnTo>
                    <a:lnTo>
                      <a:pt x="1650" y="116"/>
                    </a:lnTo>
                    <a:lnTo>
                      <a:pt x="1703" y="116"/>
                    </a:lnTo>
                    <a:lnTo>
                      <a:pt x="1751" y="116"/>
                    </a:lnTo>
                    <a:lnTo>
                      <a:pt x="1791" y="116"/>
                    </a:lnTo>
                    <a:lnTo>
                      <a:pt x="1821" y="116"/>
                    </a:lnTo>
                    <a:lnTo>
                      <a:pt x="1841" y="116"/>
                    </a:lnTo>
                    <a:lnTo>
                      <a:pt x="1847" y="116"/>
                    </a:lnTo>
                    <a:lnTo>
                      <a:pt x="1847" y="168"/>
                    </a:lnTo>
                    <a:lnTo>
                      <a:pt x="1144" y="168"/>
                    </a:lnTo>
                    <a:lnTo>
                      <a:pt x="1143" y="158"/>
                    </a:lnTo>
                    <a:lnTo>
                      <a:pt x="1140" y="147"/>
                    </a:lnTo>
                    <a:lnTo>
                      <a:pt x="1134" y="137"/>
                    </a:lnTo>
                    <a:lnTo>
                      <a:pt x="1126" y="128"/>
                    </a:lnTo>
                    <a:lnTo>
                      <a:pt x="1118" y="120"/>
                    </a:lnTo>
                    <a:lnTo>
                      <a:pt x="1106" y="111"/>
                    </a:lnTo>
                    <a:lnTo>
                      <a:pt x="1094" y="103"/>
                    </a:lnTo>
                    <a:lnTo>
                      <a:pt x="1080" y="95"/>
                    </a:lnTo>
                    <a:lnTo>
                      <a:pt x="1064" y="89"/>
                    </a:lnTo>
                    <a:lnTo>
                      <a:pt x="1047" y="83"/>
                    </a:lnTo>
                    <a:lnTo>
                      <a:pt x="1029" y="78"/>
                    </a:lnTo>
                    <a:lnTo>
                      <a:pt x="1010" y="73"/>
                    </a:lnTo>
                    <a:lnTo>
                      <a:pt x="989" y="70"/>
                    </a:lnTo>
                    <a:lnTo>
                      <a:pt x="968" y="68"/>
                    </a:lnTo>
                    <a:lnTo>
                      <a:pt x="946" y="65"/>
                    </a:lnTo>
                    <a:lnTo>
                      <a:pt x="923" y="65"/>
                    </a:lnTo>
                    <a:close/>
                  </a:path>
                </a:pathLst>
              </a:cu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07" name="CustomShape 132"/>
              <p:cNvSpPr/>
              <p:nvPr/>
            </p:nvSpPr>
            <p:spPr>
              <a:xfrm>
                <a:off x="7263739" y="5483325"/>
                <a:ext cx="5703" cy="15205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08" name="CustomShape 133"/>
              <p:cNvSpPr/>
              <p:nvPr/>
            </p:nvSpPr>
            <p:spPr>
              <a:xfrm>
                <a:off x="7136384" y="5483325"/>
                <a:ext cx="5702" cy="15205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09" name="CustomShape 134"/>
              <p:cNvSpPr/>
              <p:nvPr/>
            </p:nvSpPr>
            <p:spPr>
              <a:xfrm>
                <a:off x="7189607" y="5555551"/>
                <a:ext cx="28512" cy="41815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10" name="CustomShape 135"/>
              <p:cNvSpPr/>
              <p:nvPr/>
            </p:nvSpPr>
            <p:spPr>
              <a:xfrm>
                <a:off x="7189607" y="5597366"/>
                <a:ext cx="28512" cy="190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11" name="CustomShape 136"/>
              <p:cNvSpPr/>
              <p:nvPr/>
            </p:nvSpPr>
            <p:spPr>
              <a:xfrm>
                <a:off x="7189607" y="5604969"/>
                <a:ext cx="28512" cy="190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12" name="CustomShape 137"/>
              <p:cNvSpPr/>
              <p:nvPr/>
            </p:nvSpPr>
            <p:spPr>
              <a:xfrm>
                <a:off x="7189607" y="5612572"/>
                <a:ext cx="28512" cy="1900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13" name="CustomShape 138"/>
              <p:cNvSpPr/>
              <p:nvPr/>
            </p:nvSpPr>
            <p:spPr>
              <a:xfrm>
                <a:off x="7204814" y="5557451"/>
                <a:ext cx="11405" cy="39915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14" name="CustomShape 139"/>
              <p:cNvSpPr/>
              <p:nvPr/>
            </p:nvSpPr>
            <p:spPr>
              <a:xfrm>
                <a:off x="7204814" y="5557451"/>
                <a:ext cx="11405" cy="39915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15" name="CustomShape 140"/>
              <p:cNvSpPr/>
              <p:nvPr/>
            </p:nvSpPr>
            <p:spPr>
              <a:xfrm>
                <a:off x="7191507" y="5557451"/>
                <a:ext cx="11405" cy="39915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16" name="CustomShape 141"/>
              <p:cNvSpPr/>
              <p:nvPr/>
            </p:nvSpPr>
            <p:spPr>
              <a:xfrm>
                <a:off x="7204814" y="5582161"/>
                <a:ext cx="11405" cy="19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17" name="CustomShape 142"/>
              <p:cNvSpPr/>
              <p:nvPr/>
            </p:nvSpPr>
            <p:spPr>
              <a:xfrm>
                <a:off x="7218119" y="5587862"/>
                <a:ext cx="5703" cy="3231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18" name="CustomShape 143"/>
              <p:cNvSpPr/>
              <p:nvPr/>
            </p:nvSpPr>
            <p:spPr>
              <a:xfrm>
                <a:off x="7182004" y="5587862"/>
                <a:ext cx="7603" cy="32312"/>
              </a:xfrm>
              <a:prstGeom prst="rect">
                <a:avLst/>
              </a:prstGeom>
              <a:solidFill>
                <a:srgbClr val="7C0000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19" name="CustomShape 144"/>
              <p:cNvSpPr/>
              <p:nvPr/>
            </p:nvSpPr>
            <p:spPr>
              <a:xfrm>
                <a:off x="7189607" y="5599266"/>
                <a:ext cx="28512" cy="5703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20" name="CustomShape 145"/>
              <p:cNvSpPr/>
              <p:nvPr/>
            </p:nvSpPr>
            <p:spPr>
              <a:xfrm>
                <a:off x="7189607" y="5606869"/>
                <a:ext cx="28512" cy="5703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21" name="CustomShape 146"/>
              <p:cNvSpPr/>
              <p:nvPr/>
            </p:nvSpPr>
            <p:spPr>
              <a:xfrm>
                <a:off x="7189607" y="5614472"/>
                <a:ext cx="28512" cy="5703"/>
              </a:xfrm>
              <a:prstGeom prst="rect">
                <a:avLst/>
              </a:prstGeom>
              <a:solidFill>
                <a:srgbClr val="B23333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22" name="CustomShape 147"/>
              <p:cNvSpPr/>
              <p:nvPr/>
            </p:nvSpPr>
            <p:spPr>
              <a:xfrm>
                <a:off x="7204814" y="5582161"/>
                <a:ext cx="11405" cy="190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23" name="CustomShape 148"/>
              <p:cNvSpPr/>
              <p:nvPr/>
            </p:nvSpPr>
            <p:spPr>
              <a:xfrm>
                <a:off x="7191507" y="5582161"/>
                <a:ext cx="11405" cy="190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24" name="CustomShape 149"/>
              <p:cNvSpPr/>
              <p:nvPr/>
            </p:nvSpPr>
            <p:spPr>
              <a:xfrm>
                <a:off x="7204814" y="5574558"/>
                <a:ext cx="1900" cy="570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25" name="CustomShape 150"/>
              <p:cNvSpPr/>
              <p:nvPr/>
            </p:nvSpPr>
            <p:spPr>
              <a:xfrm>
                <a:off x="7201012" y="5574558"/>
                <a:ext cx="1900" cy="570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26" name="CustomShape 151"/>
              <p:cNvSpPr/>
              <p:nvPr/>
            </p:nvSpPr>
            <p:spPr>
              <a:xfrm>
                <a:off x="7204814" y="5584061"/>
                <a:ext cx="11405" cy="190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27" name="CustomShape 152"/>
              <p:cNvSpPr/>
              <p:nvPr/>
            </p:nvSpPr>
            <p:spPr>
              <a:xfrm>
                <a:off x="7191507" y="5584061"/>
                <a:ext cx="11405" cy="190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28" name="CustomShape 153"/>
              <p:cNvSpPr/>
              <p:nvPr/>
            </p:nvSpPr>
            <p:spPr>
              <a:xfrm>
                <a:off x="7218119" y="5604969"/>
                <a:ext cx="5703" cy="380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29" name="CustomShape 154"/>
              <p:cNvSpPr/>
              <p:nvPr/>
            </p:nvSpPr>
            <p:spPr>
              <a:xfrm>
                <a:off x="7182004" y="5604969"/>
                <a:ext cx="7603" cy="3801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30" name="CustomShape 155"/>
              <p:cNvSpPr/>
              <p:nvPr/>
            </p:nvSpPr>
            <p:spPr>
              <a:xfrm>
                <a:off x="7250433" y="5502332"/>
                <a:ext cx="9503" cy="3421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31" name="CustomShape 156"/>
              <p:cNvSpPr/>
              <p:nvPr/>
            </p:nvSpPr>
            <p:spPr>
              <a:xfrm>
                <a:off x="7229524" y="5555551"/>
                <a:ext cx="9505" cy="3421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32" name="CustomShape 157"/>
              <p:cNvSpPr/>
              <p:nvPr/>
            </p:nvSpPr>
            <p:spPr>
              <a:xfrm>
                <a:off x="7166797" y="5502332"/>
                <a:ext cx="9503" cy="3421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33" name="CustomShape 158"/>
              <p:cNvSpPr/>
              <p:nvPr/>
            </p:nvSpPr>
            <p:spPr>
              <a:xfrm>
                <a:off x="7208615" y="5502332"/>
                <a:ext cx="9503" cy="3421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34" name="CustomShape 159"/>
              <p:cNvSpPr/>
              <p:nvPr/>
            </p:nvSpPr>
            <p:spPr>
              <a:xfrm>
                <a:off x="7229524" y="5502332"/>
                <a:ext cx="9505" cy="3421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35" name="CustomShape 160"/>
              <p:cNvSpPr/>
              <p:nvPr/>
            </p:nvSpPr>
            <p:spPr>
              <a:xfrm>
                <a:off x="7250433" y="5555551"/>
                <a:ext cx="9503" cy="3421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36" name="CustomShape 161"/>
              <p:cNvSpPr/>
              <p:nvPr/>
            </p:nvSpPr>
            <p:spPr>
              <a:xfrm>
                <a:off x="7187706" y="5502332"/>
                <a:ext cx="9505" cy="3421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37" name="CustomShape 162"/>
              <p:cNvSpPr/>
              <p:nvPr/>
            </p:nvSpPr>
            <p:spPr>
              <a:xfrm>
                <a:off x="7145888" y="5502332"/>
                <a:ext cx="11405" cy="3421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38" name="CustomShape 163"/>
              <p:cNvSpPr/>
              <p:nvPr/>
            </p:nvSpPr>
            <p:spPr>
              <a:xfrm>
                <a:off x="7166797" y="5555551"/>
                <a:ext cx="9503" cy="3421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39" name="CustomShape 164"/>
              <p:cNvSpPr/>
              <p:nvPr/>
            </p:nvSpPr>
            <p:spPr>
              <a:xfrm>
                <a:off x="7145888" y="5555551"/>
                <a:ext cx="11405" cy="34212"/>
              </a:xfrm>
              <a:prstGeom prst="rect">
                <a:avLst/>
              </a:prstGeom>
              <a:solidFill>
                <a:srgbClr val="26CCD8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40" name="CustomShape 165"/>
              <p:cNvSpPr/>
              <p:nvPr/>
            </p:nvSpPr>
            <p:spPr>
              <a:xfrm>
                <a:off x="7206714" y="5498531"/>
                <a:ext cx="13306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41" name="CustomShape 166"/>
              <p:cNvSpPr/>
              <p:nvPr/>
            </p:nvSpPr>
            <p:spPr>
              <a:xfrm>
                <a:off x="7218119" y="5498531"/>
                <a:ext cx="1901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42" name="CustomShape 167"/>
              <p:cNvSpPr/>
              <p:nvPr/>
            </p:nvSpPr>
            <p:spPr>
              <a:xfrm>
                <a:off x="7227624" y="5498531"/>
                <a:ext cx="13305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3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7" y="344"/>
                    </a:lnTo>
                    <a:lnTo>
                      <a:pt x="216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43" name="CustomShape 168"/>
              <p:cNvSpPr/>
              <p:nvPr/>
            </p:nvSpPr>
            <p:spPr>
              <a:xfrm>
                <a:off x="7239029" y="5498531"/>
                <a:ext cx="1900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44" name="CustomShape 169"/>
              <p:cNvSpPr/>
              <p:nvPr/>
            </p:nvSpPr>
            <p:spPr>
              <a:xfrm>
                <a:off x="7248532" y="5498531"/>
                <a:ext cx="13306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3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4"/>
                    </a:lnTo>
                    <a:lnTo>
                      <a:pt x="188" y="344"/>
                    </a:lnTo>
                    <a:lnTo>
                      <a:pt x="217" y="373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9"/>
                    </a:lnTo>
                    <a:lnTo>
                      <a:pt x="29" y="29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45" name="CustomShape 170"/>
              <p:cNvSpPr/>
              <p:nvPr/>
            </p:nvSpPr>
            <p:spPr>
              <a:xfrm>
                <a:off x="7259937" y="5498531"/>
                <a:ext cx="1901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0" y="29"/>
                    </a:moveTo>
                    <a:lnTo>
                      <a:pt x="0" y="344"/>
                    </a:lnTo>
                    <a:lnTo>
                      <a:pt x="29" y="373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46" name="CustomShape 171"/>
              <p:cNvSpPr/>
              <p:nvPr/>
            </p:nvSpPr>
            <p:spPr>
              <a:xfrm>
                <a:off x="7227624" y="5551750"/>
                <a:ext cx="13305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2">
                    <a:moveTo>
                      <a:pt x="187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7" y="343"/>
                    </a:lnTo>
                    <a:lnTo>
                      <a:pt x="216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7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7" y="171"/>
                    </a:lnTo>
                    <a:lnTo>
                      <a:pt x="187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47" name="CustomShape 172"/>
              <p:cNvSpPr/>
              <p:nvPr/>
            </p:nvSpPr>
            <p:spPr>
              <a:xfrm>
                <a:off x="7239029" y="5551750"/>
                <a:ext cx="1900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48" name="CustomShape 173"/>
              <p:cNvSpPr/>
              <p:nvPr/>
            </p:nvSpPr>
            <p:spPr>
              <a:xfrm>
                <a:off x="7248532" y="5551750"/>
                <a:ext cx="13306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17" h="372">
                    <a:moveTo>
                      <a:pt x="188" y="217"/>
                    </a:moveTo>
                    <a:lnTo>
                      <a:pt x="29" y="217"/>
                    </a:lnTo>
                    <a:lnTo>
                      <a:pt x="29" y="343"/>
                    </a:lnTo>
                    <a:lnTo>
                      <a:pt x="188" y="343"/>
                    </a:lnTo>
                    <a:lnTo>
                      <a:pt x="217" y="372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17" y="0"/>
                    </a:lnTo>
                    <a:lnTo>
                      <a:pt x="188" y="27"/>
                    </a:lnTo>
                    <a:lnTo>
                      <a:pt x="29" y="27"/>
                    </a:lnTo>
                    <a:lnTo>
                      <a:pt x="29" y="171"/>
                    </a:lnTo>
                    <a:lnTo>
                      <a:pt x="188" y="171"/>
                    </a:lnTo>
                    <a:lnTo>
                      <a:pt x="18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49" name="CustomShape 174"/>
              <p:cNvSpPr/>
              <p:nvPr/>
            </p:nvSpPr>
            <p:spPr>
              <a:xfrm>
                <a:off x="7259937" y="5551750"/>
                <a:ext cx="1901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0" y="27"/>
                    </a:moveTo>
                    <a:lnTo>
                      <a:pt x="0" y="343"/>
                    </a:lnTo>
                    <a:lnTo>
                      <a:pt x="29" y="372"/>
                    </a:lnTo>
                    <a:lnTo>
                      <a:pt x="29" y="0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50" name="CustomShape 175"/>
              <p:cNvSpPr/>
              <p:nvPr/>
            </p:nvSpPr>
            <p:spPr>
              <a:xfrm>
                <a:off x="7185806" y="5498531"/>
                <a:ext cx="15207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3">
                    <a:moveTo>
                      <a:pt x="29" y="217"/>
                    </a:moveTo>
                    <a:lnTo>
                      <a:pt x="187" y="217"/>
                    </a:lnTo>
                    <a:lnTo>
                      <a:pt x="187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7" y="29"/>
                    </a:lnTo>
                    <a:lnTo>
                      <a:pt x="187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51" name="CustomShape 176"/>
              <p:cNvSpPr/>
              <p:nvPr/>
            </p:nvSpPr>
            <p:spPr>
              <a:xfrm>
                <a:off x="7185806" y="5498531"/>
                <a:ext cx="1900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52" name="CustomShape 177"/>
              <p:cNvSpPr/>
              <p:nvPr/>
            </p:nvSpPr>
            <p:spPr>
              <a:xfrm>
                <a:off x="7164896" y="5498531"/>
                <a:ext cx="13306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16" h="373">
                    <a:moveTo>
                      <a:pt x="29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6" y="373"/>
                    </a:lnTo>
                    <a:lnTo>
                      <a:pt x="216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9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53" name="CustomShape 178"/>
              <p:cNvSpPr/>
              <p:nvPr/>
            </p:nvSpPr>
            <p:spPr>
              <a:xfrm>
                <a:off x="7164896" y="5498531"/>
                <a:ext cx="1901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54" name="CustomShape 179"/>
              <p:cNvSpPr/>
              <p:nvPr/>
            </p:nvSpPr>
            <p:spPr>
              <a:xfrm>
                <a:off x="7145888" y="5498531"/>
                <a:ext cx="13306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3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4"/>
                    </a:lnTo>
                    <a:lnTo>
                      <a:pt x="29" y="344"/>
                    </a:lnTo>
                    <a:lnTo>
                      <a:pt x="0" y="373"/>
                    </a:lnTo>
                    <a:lnTo>
                      <a:pt x="215" y="373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9"/>
                    </a:lnTo>
                    <a:lnTo>
                      <a:pt x="186" y="29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55" name="CustomShape 180"/>
              <p:cNvSpPr/>
              <p:nvPr/>
            </p:nvSpPr>
            <p:spPr>
              <a:xfrm>
                <a:off x="7145888" y="5498531"/>
                <a:ext cx="0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3">
                    <a:moveTo>
                      <a:pt x="29" y="29"/>
                    </a:moveTo>
                    <a:lnTo>
                      <a:pt x="29" y="344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9" y="29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56" name="CustomShape 181"/>
              <p:cNvSpPr/>
              <p:nvPr/>
            </p:nvSpPr>
            <p:spPr>
              <a:xfrm>
                <a:off x="7164896" y="5551750"/>
                <a:ext cx="1901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57" name="CustomShape 182"/>
              <p:cNvSpPr/>
              <p:nvPr/>
            </p:nvSpPr>
            <p:spPr>
              <a:xfrm>
                <a:off x="7145888" y="5551750"/>
                <a:ext cx="13306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15" h="372">
                    <a:moveTo>
                      <a:pt x="28" y="217"/>
                    </a:moveTo>
                    <a:lnTo>
                      <a:pt x="186" y="217"/>
                    </a:lnTo>
                    <a:lnTo>
                      <a:pt x="186" y="343"/>
                    </a:lnTo>
                    <a:lnTo>
                      <a:pt x="29" y="343"/>
                    </a:lnTo>
                    <a:lnTo>
                      <a:pt x="0" y="372"/>
                    </a:lnTo>
                    <a:lnTo>
                      <a:pt x="215" y="372"/>
                    </a:lnTo>
                    <a:lnTo>
                      <a:pt x="215" y="0"/>
                    </a:lnTo>
                    <a:lnTo>
                      <a:pt x="0" y="0"/>
                    </a:lnTo>
                    <a:lnTo>
                      <a:pt x="29" y="27"/>
                    </a:lnTo>
                    <a:lnTo>
                      <a:pt x="186" y="27"/>
                    </a:lnTo>
                    <a:lnTo>
                      <a:pt x="186" y="171"/>
                    </a:lnTo>
                    <a:lnTo>
                      <a:pt x="29" y="171"/>
                    </a:lnTo>
                    <a:lnTo>
                      <a:pt x="28" y="21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458" name="CustomShape 183"/>
              <p:cNvSpPr/>
              <p:nvPr/>
            </p:nvSpPr>
            <p:spPr>
              <a:xfrm>
                <a:off x="7145888" y="5551750"/>
                <a:ext cx="0" cy="41815"/>
              </a:xfrm>
              <a:custGeom>
                <a:avLst/>
                <a:gdLst/>
                <a:ahLst/>
                <a:cxnLst/>
                <a:rect l="l" t="t" r="r" b="b"/>
                <a:pathLst>
                  <a:path w="29" h="372">
                    <a:moveTo>
                      <a:pt x="29" y="27"/>
                    </a:moveTo>
                    <a:lnTo>
                      <a:pt x="29" y="343"/>
                    </a:lnTo>
                    <a:lnTo>
                      <a:pt x="0" y="372"/>
                    </a:lnTo>
                    <a:lnTo>
                      <a:pt x="0" y="0"/>
                    </a:lnTo>
                    <a:lnTo>
                      <a:pt x="29" y="27"/>
                    </a:lnTo>
                    <a:close/>
                  </a:path>
                </a:pathLst>
              </a:cu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531" name="CustomShape 184"/>
              <p:cNvSpPr/>
              <p:nvPr/>
            </p:nvSpPr>
            <p:spPr>
              <a:xfrm>
                <a:off x="7206714" y="5521339"/>
                <a:ext cx="13306" cy="190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618" name="CustomShape 185"/>
              <p:cNvSpPr/>
              <p:nvPr/>
            </p:nvSpPr>
            <p:spPr>
              <a:xfrm>
                <a:off x="7227624" y="5521339"/>
                <a:ext cx="13305" cy="190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692" name="CustomShape 186"/>
              <p:cNvSpPr/>
              <p:nvPr/>
            </p:nvSpPr>
            <p:spPr>
              <a:xfrm>
                <a:off x="7248532" y="5521339"/>
                <a:ext cx="13306" cy="190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693" name="CustomShape 187"/>
              <p:cNvSpPr/>
              <p:nvPr/>
            </p:nvSpPr>
            <p:spPr>
              <a:xfrm>
                <a:off x="7185806" y="5521339"/>
                <a:ext cx="15207" cy="190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694" name="CustomShape 188"/>
              <p:cNvSpPr/>
              <p:nvPr/>
            </p:nvSpPr>
            <p:spPr>
              <a:xfrm>
                <a:off x="7164896" y="5521339"/>
                <a:ext cx="13306" cy="190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695" name="CustomShape 189"/>
              <p:cNvSpPr/>
              <p:nvPr/>
            </p:nvSpPr>
            <p:spPr>
              <a:xfrm>
                <a:off x="7145888" y="5521339"/>
                <a:ext cx="13306" cy="1900"/>
              </a:xfrm>
              <a:prstGeom prst="rect">
                <a:avLst/>
              </a:prstGeom>
              <a:solidFill>
                <a:srgbClr val="FFE5B7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696" name="CustomShape 190"/>
              <p:cNvSpPr/>
              <p:nvPr/>
            </p:nvSpPr>
            <p:spPr>
              <a:xfrm>
                <a:off x="7182004" y="5500431"/>
                <a:ext cx="1900" cy="3801"/>
              </a:xfrm>
              <a:custGeom>
                <a:avLst/>
                <a:gdLst/>
                <a:ahLst/>
                <a:cxnLst/>
                <a:rect l="l" t="t" r="r" b="b"/>
                <a:pathLst>
                  <a:path w="37" h="38">
                    <a:moveTo>
                      <a:pt x="19" y="38"/>
                    </a:moveTo>
                    <a:lnTo>
                      <a:pt x="26" y="36"/>
                    </a:lnTo>
                    <a:lnTo>
                      <a:pt x="32" y="32"/>
                    </a:lnTo>
                    <a:lnTo>
                      <a:pt x="36" y="25"/>
                    </a:lnTo>
                    <a:lnTo>
                      <a:pt x="37" y="19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26" y="1"/>
                    </a:lnTo>
                    <a:lnTo>
                      <a:pt x="19" y="0"/>
                    </a:lnTo>
                    <a:lnTo>
                      <a:pt x="12" y="1"/>
                    </a:lnTo>
                    <a:lnTo>
                      <a:pt x="6" y="5"/>
                    </a:lnTo>
                    <a:lnTo>
                      <a:pt x="2" y="12"/>
                    </a:lnTo>
                    <a:lnTo>
                      <a:pt x="0" y="19"/>
                    </a:lnTo>
                    <a:lnTo>
                      <a:pt x="2" y="25"/>
                    </a:lnTo>
                    <a:lnTo>
                      <a:pt x="6" y="32"/>
                    </a:lnTo>
                    <a:lnTo>
                      <a:pt x="12" y="36"/>
                    </a:lnTo>
                    <a:lnTo>
                      <a:pt x="19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</p:grpSp>
        <p:sp>
          <p:nvSpPr>
            <p:cNvPr id="1374" name="CustomShape 191"/>
            <p:cNvSpPr/>
            <p:nvPr/>
          </p:nvSpPr>
          <p:spPr>
            <a:xfrm>
              <a:off x="7315476" y="5370827"/>
              <a:ext cx="1395201" cy="204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729" tIns="45194" rIns="90729" bIns="45194">
              <a:spAutoFit/>
            </a:bodyPr>
            <a:lstStyle/>
            <a:p>
              <a:pPr>
                <a:defRPr/>
              </a:pPr>
              <a:r>
                <a:rPr lang="ru-RU" sz="661" spc="-1">
                  <a:solidFill>
                    <a:srgbClr val="000000"/>
                  </a:solidFill>
                  <a:latin typeface="Times New Roman"/>
                </a:rPr>
                <a:t> - социально-значимый объект</a:t>
              </a:r>
              <a:endParaRPr lang="ru-RU" sz="661" spc="-1"/>
            </a:p>
          </p:txBody>
        </p:sp>
        <p:grpSp>
          <p:nvGrpSpPr>
            <p:cNvPr id="16" name="Group 192"/>
            <p:cNvGrpSpPr>
              <a:grpSpLocks/>
            </p:cNvGrpSpPr>
            <p:nvPr/>
          </p:nvGrpSpPr>
          <p:grpSpPr bwMode="auto">
            <a:xfrm>
              <a:off x="7109061" y="5630375"/>
              <a:ext cx="117720" cy="140040"/>
              <a:chOff x="7140960" y="5651640"/>
              <a:chExt cx="117720" cy="140040"/>
            </a:xfrm>
          </p:grpSpPr>
          <p:sp>
            <p:nvSpPr>
              <p:cNvPr id="1380" name="CustomShape 193"/>
              <p:cNvSpPr/>
              <p:nvPr/>
            </p:nvSpPr>
            <p:spPr>
              <a:xfrm>
                <a:off x="7140187" y="5711407"/>
                <a:ext cx="117851" cy="79829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1384" name="CustomShape 194"/>
              <p:cNvSpPr/>
              <p:nvPr/>
            </p:nvSpPr>
            <p:spPr>
              <a:xfrm>
                <a:off x="7140187" y="5652485"/>
                <a:ext cx="117851" cy="58922"/>
              </a:xfrm>
              <a:prstGeom prst="triangle">
                <a:avLst>
                  <a:gd name="adj" fmla="val 50000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grpSp>
            <p:nvGrpSpPr>
              <p:cNvPr id="17" name="Group 195"/>
              <p:cNvGrpSpPr>
                <a:grpSpLocks/>
              </p:cNvGrpSpPr>
              <p:nvPr/>
            </p:nvGrpSpPr>
            <p:grpSpPr bwMode="auto">
              <a:xfrm>
                <a:off x="7186320" y="5665680"/>
                <a:ext cx="26280" cy="39960"/>
                <a:chOff x="7186320" y="5665680"/>
                <a:chExt cx="26280" cy="39960"/>
              </a:xfrm>
            </p:grpSpPr>
            <p:sp>
              <p:nvSpPr>
                <p:cNvPr id="1386" name="Line 196"/>
                <p:cNvSpPr/>
                <p:nvPr/>
              </p:nvSpPr>
              <p:spPr>
                <a:xfrm flipH="1">
                  <a:off x="7199112" y="5665790"/>
                  <a:ext cx="0" cy="39913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1387" name="Line 197"/>
                <p:cNvSpPr/>
                <p:nvPr/>
              </p:nvSpPr>
              <p:spPr>
                <a:xfrm>
                  <a:off x="7185806" y="5684797"/>
                  <a:ext cx="26612" cy="190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</p:grpSp>
        </p:grpSp>
        <p:sp>
          <p:nvSpPr>
            <p:cNvPr id="1378" name="CustomShape 198"/>
            <p:cNvSpPr/>
            <p:nvPr/>
          </p:nvSpPr>
          <p:spPr>
            <a:xfrm>
              <a:off x="7311674" y="5557094"/>
              <a:ext cx="1372391" cy="204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729" tIns="45194" rIns="90729" bIns="45194">
              <a:spAutoFit/>
            </a:bodyPr>
            <a:lstStyle/>
            <a:p>
              <a:pPr>
                <a:defRPr/>
              </a:pPr>
              <a:r>
                <a:rPr lang="ru-RU" sz="661" spc="-1">
                  <a:solidFill>
                    <a:srgbClr val="000000"/>
                  </a:solidFill>
                  <a:latin typeface="Times New Roman"/>
                </a:rPr>
                <a:t> - больница</a:t>
              </a:r>
              <a:endParaRPr lang="ru-RU" sz="661" spc="-1"/>
            </a:p>
          </p:txBody>
        </p:sp>
        <p:sp>
          <p:nvSpPr>
            <p:cNvPr id="1379" name="Line 210"/>
            <p:cNvSpPr/>
            <p:nvPr/>
          </p:nvSpPr>
          <p:spPr>
            <a:xfrm>
              <a:off x="7064568" y="5861205"/>
              <a:ext cx="296528" cy="0"/>
            </a:xfrm>
            <a:prstGeom prst="line">
              <a:avLst/>
            </a:prstGeom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sp>
      </p:grpSp>
    </p:spTree>
    <p:extLst>
      <p:ext uri="{BB962C8B-B14F-4D97-AF65-F5344CB8AC3E}">
        <p14:creationId xmlns="" xmlns:p14="http://schemas.microsoft.com/office/powerpoint/2010/main" val="37346607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Рисунок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884" t="23019" r="25758" b="14108"/>
          <a:stretch>
            <a:fillRect/>
          </a:stretch>
        </p:blipFill>
        <p:spPr bwMode="auto">
          <a:xfrm>
            <a:off x="7757017" y="3638132"/>
            <a:ext cx="2576021" cy="295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3" name="CustomShape 1"/>
          <p:cNvSpPr/>
          <p:nvPr/>
        </p:nvSpPr>
        <p:spPr>
          <a:xfrm>
            <a:off x="794" y="0"/>
            <a:ext cx="10331450" cy="838237"/>
          </a:xfrm>
          <a:prstGeom prst="rect">
            <a:avLst/>
          </a:prstGeom>
          <a:solidFill>
            <a:srgbClr val="204D84"/>
          </a:solidFill>
          <a:ln w="9525">
            <a:solidFill>
              <a:srgbClr val="204D84"/>
            </a:solidFill>
            <a:miter lim="800000"/>
            <a:headEnd/>
            <a:tailEnd/>
          </a:ln>
        </p:spPr>
        <p:txBody>
          <a:bodyPr lIns="32981" tIns="16491" rIns="32981" bIns="16491" anchor="ctr"/>
          <a:lstStyle/>
          <a:p>
            <a:pPr algn="ctr" defTabSz="734416">
              <a:defRPr/>
            </a:pPr>
            <a:r>
              <a:rPr lang="ru-RU" sz="1322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МАТЕРИАЛЫ ПО РИСКУ НАРУШЕНИЯ ТРАНСПОРТНОГО СООБЩЕНИЯ, </a:t>
            </a:r>
          </a:p>
          <a:p>
            <a:pPr algn="ctr" defTabSz="734416">
              <a:defRPr/>
            </a:pPr>
            <a:r>
              <a:rPr lang="ru-RU" sz="1322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СВЯЗАННЫХ С НЕБЛАГОПРИЯТНЫМИ МЕТЕОЯВЛЕНИЯМИ НА ФЕДЕРАЛЬНОЙ АВТОМОБИЛЬНОЙ </a:t>
            </a:r>
          </a:p>
          <a:p>
            <a:pPr algn="ctr" defTabSz="734416">
              <a:defRPr/>
            </a:pPr>
            <a:r>
              <a:rPr lang="ru-RU" sz="1322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ДОРОГЕ М-5 "УРАЛ" СЕВЕРНОГО РАЙОНА ОРЕНБУРГСКОЙ ОБЛАСТИ (НА </a:t>
            </a:r>
            <a:r>
              <a:rPr lang="ru-RU" sz="1322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322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.03.2021</a:t>
            </a:r>
            <a:r>
              <a:rPr lang="ru-RU" sz="1322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grpSp>
        <p:nvGrpSpPr>
          <p:cNvPr id="2" name="Группа 2"/>
          <p:cNvGrpSpPr>
            <a:grpSpLocks/>
          </p:cNvGrpSpPr>
          <p:nvPr/>
        </p:nvGrpSpPr>
        <p:grpSpPr bwMode="auto">
          <a:xfrm>
            <a:off x="0" y="838237"/>
            <a:ext cx="10625917" cy="7370726"/>
            <a:chOff x="280589" y="1241538"/>
            <a:chExt cx="10148158" cy="6301247"/>
          </a:xfrm>
        </p:grpSpPr>
        <p:pic>
          <p:nvPicPr>
            <p:cNvPr id="25606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8273" t="1530"/>
            <a:stretch>
              <a:fillRect/>
            </a:stretch>
          </p:blipFill>
          <p:spPr bwMode="auto">
            <a:xfrm>
              <a:off x="280590" y="1241538"/>
              <a:ext cx="7410463" cy="6301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64" name="CustomShape 2"/>
            <p:cNvSpPr/>
            <p:nvPr/>
          </p:nvSpPr>
          <p:spPr>
            <a:xfrm>
              <a:off x="4270228" y="3155179"/>
              <a:ext cx="859034" cy="19363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59467" tIns="29564" rIns="59467" bIns="29564">
              <a:spAutoFit/>
            </a:bodyPr>
            <a:lstStyle/>
            <a:p>
              <a:pPr algn="just">
                <a:defRPr/>
              </a:pPr>
              <a:r>
                <a:rPr lang="ru-RU" sz="1038" b="1" spc="-1" dirty="0">
                  <a:solidFill>
                    <a:srgbClr val="000000"/>
                  </a:solidFill>
                  <a:latin typeface="Times New Roman"/>
                </a:rPr>
                <a:t>М-5 «УРАЛ»</a:t>
              </a:r>
              <a:endParaRPr lang="ru-RU" sz="1038" spc="-1" dirty="0">
                <a:solidFill>
                  <a:prstClr val="black"/>
                </a:solidFill>
              </a:endParaRPr>
            </a:p>
          </p:txBody>
        </p:sp>
        <p:sp>
          <p:nvSpPr>
            <p:cNvPr id="865" name="CustomShape 3"/>
            <p:cNvSpPr/>
            <p:nvPr/>
          </p:nvSpPr>
          <p:spPr>
            <a:xfrm>
              <a:off x="7753182" y="1273147"/>
              <a:ext cx="2395854" cy="258050"/>
            </a:xfrm>
            <a:prstGeom prst="rect">
              <a:avLst/>
            </a:prstGeom>
            <a:solidFill>
              <a:srgbClr val="B4C7E7"/>
            </a:solidFill>
            <a:ln w="127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64564" tIns="32282" rIns="64564" bIns="32282" anchor="ctr"/>
            <a:lstStyle/>
            <a:p>
              <a:pPr algn="ctr">
                <a:defRPr/>
              </a:pPr>
              <a:r>
                <a:rPr lang="ru-RU" sz="1227" spc="-1" dirty="0">
                  <a:solidFill>
                    <a:srgbClr val="000000"/>
                  </a:solidFill>
                  <a:latin typeface="Times New Roman"/>
                </a:rPr>
                <a:t>Трехмерная модель участка</a:t>
              </a:r>
              <a:endParaRPr lang="ru-RU" sz="1227" spc="-1" dirty="0">
                <a:solidFill>
                  <a:prstClr val="black"/>
                </a:solidFill>
              </a:endParaRPr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7705220" y="6184480"/>
              <a:ext cx="2723527" cy="1291590"/>
              <a:chOff x="7262566" y="5487732"/>
              <a:chExt cx="2489777" cy="1291590"/>
            </a:xfrm>
          </p:grpSpPr>
          <p:sp>
            <p:nvSpPr>
              <p:cNvPr id="868" name="CustomShape 6"/>
              <p:cNvSpPr/>
              <p:nvPr/>
            </p:nvSpPr>
            <p:spPr>
              <a:xfrm>
                <a:off x="7262566" y="5487732"/>
                <a:ext cx="2234073" cy="129159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69" name="CustomShape 7"/>
              <p:cNvSpPr/>
              <p:nvPr/>
            </p:nvSpPr>
            <p:spPr>
              <a:xfrm>
                <a:off x="7456747" y="5527540"/>
                <a:ext cx="1609836" cy="170284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729" tIns="45194" rIns="90729" bIns="45194">
                <a:spAutoFit/>
              </a:bodyPr>
              <a:lstStyle/>
              <a:p>
                <a:pPr>
                  <a:defRPr/>
                </a:pPr>
                <a:r>
                  <a:rPr lang="ru-RU" sz="661" b="1" i="1" spc="-1">
                    <a:solidFill>
                      <a:srgbClr val="000000"/>
                    </a:solidFill>
                    <a:latin typeface="Times New Roman"/>
                  </a:rPr>
                  <a:t>Условные обозначения</a:t>
                </a:r>
                <a:endParaRPr lang="ru-RU" sz="661" spc="-1">
                  <a:solidFill>
                    <a:prstClr val="black"/>
                  </a:solidFill>
                </a:endParaRPr>
              </a:p>
            </p:txBody>
          </p:sp>
          <p:sp>
            <p:nvSpPr>
              <p:cNvPr id="870" name="CustomShape 8"/>
              <p:cNvSpPr/>
              <p:nvPr/>
            </p:nvSpPr>
            <p:spPr>
              <a:xfrm>
                <a:off x="7350260" y="6160672"/>
                <a:ext cx="1609836" cy="205768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71" name="CustomShape 9"/>
              <p:cNvSpPr/>
              <p:nvPr/>
            </p:nvSpPr>
            <p:spPr>
              <a:xfrm>
                <a:off x="7754571" y="5746641"/>
                <a:ext cx="1927732" cy="260026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729" tIns="45194" rIns="90729" bIns="45194">
                <a:spAutoFit/>
              </a:bodyPr>
              <a:lstStyle/>
              <a:p>
                <a:pPr>
                  <a:defRPr/>
                </a:pPr>
                <a:r>
                  <a:rPr lang="ru-RU" sz="661" spc="-1" dirty="0">
                    <a:solidFill>
                      <a:srgbClr val="000000"/>
                    </a:solidFill>
                    <a:latin typeface="Times New Roman"/>
                  </a:rPr>
                  <a:t>- Участок автодороги с повышенным риском возникновения ДТП, нарушением движения</a:t>
                </a:r>
                <a:endParaRPr lang="ru-RU" sz="661" spc="-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2" name="CustomShape 10"/>
              <p:cNvSpPr/>
              <p:nvPr/>
            </p:nvSpPr>
            <p:spPr>
              <a:xfrm>
                <a:off x="7433257" y="5816979"/>
                <a:ext cx="275614" cy="126626"/>
              </a:xfrm>
              <a:custGeom>
                <a:avLst/>
                <a:gdLst/>
                <a:ahLst/>
                <a:cxnLst/>
                <a:rect l="l" t="t" r="r" b="b"/>
                <a:pathLst>
                  <a:path w="275772" h="120952">
                    <a:moveTo>
                      <a:pt x="0" y="0"/>
                    </a:moveTo>
                    <a:cubicBezTo>
                      <a:pt x="42333" y="55638"/>
                      <a:pt x="84667" y="111276"/>
                      <a:pt x="130629" y="116114"/>
                    </a:cubicBezTo>
                    <a:cubicBezTo>
                      <a:pt x="176591" y="120952"/>
                      <a:pt x="226181" y="74990"/>
                      <a:pt x="275772" y="29028"/>
                    </a:cubicBezTo>
                  </a:path>
                </a:pathLst>
              </a:custGeom>
              <a:noFill/>
              <a:ln w="34925">
                <a:solidFill>
                  <a:srgbClr val="FF0000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873" name="CustomShape 11"/>
              <p:cNvSpPr/>
              <p:nvPr/>
            </p:nvSpPr>
            <p:spPr>
              <a:xfrm>
                <a:off x="7428631" y="6187816"/>
                <a:ext cx="245861" cy="109215"/>
              </a:xfrm>
              <a:custGeom>
                <a:avLst/>
                <a:gdLst/>
                <a:ahLst/>
                <a:cxnLst/>
                <a:rect l="l" t="t" r="r" b="b"/>
                <a:pathLst>
                  <a:path w="246743" h="104019">
                    <a:moveTo>
                      <a:pt x="0" y="14515"/>
                    </a:moveTo>
                    <a:cubicBezTo>
                      <a:pt x="22981" y="59267"/>
                      <a:pt x="45962" y="104019"/>
                      <a:pt x="87086" y="101600"/>
                    </a:cubicBezTo>
                    <a:cubicBezTo>
                      <a:pt x="128210" y="99181"/>
                      <a:pt x="187476" y="49590"/>
                      <a:pt x="246743" y="0"/>
                    </a:cubicBezTo>
                  </a:path>
                </a:pathLst>
              </a:custGeom>
              <a:noFill/>
              <a:ln w="31750">
                <a:solidFill>
                  <a:srgbClr val="00B050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/>
            </p:style>
          </p:sp>
          <p:sp>
            <p:nvSpPr>
              <p:cNvPr id="874" name="CustomShape 12"/>
              <p:cNvSpPr/>
              <p:nvPr/>
            </p:nvSpPr>
            <p:spPr>
              <a:xfrm>
                <a:off x="7824611" y="6139402"/>
                <a:ext cx="1927732" cy="170284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729" tIns="45194" rIns="90729" bIns="45194">
                <a:spAutoFit/>
              </a:bodyPr>
              <a:lstStyle/>
              <a:p>
                <a:pPr>
                  <a:defRPr/>
                </a:pPr>
                <a:r>
                  <a:rPr lang="ru-RU" sz="661" spc="-1" dirty="0">
                    <a:solidFill>
                      <a:srgbClr val="000000"/>
                    </a:solidFill>
                    <a:latin typeface="Times New Roman"/>
                  </a:rPr>
                  <a:t>- Объездная дорога</a:t>
                </a:r>
                <a:endParaRPr lang="ru-RU" sz="661" spc="-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75" name="CustomShape 13"/>
              <p:cNvSpPr/>
              <p:nvPr/>
            </p:nvSpPr>
            <p:spPr>
              <a:xfrm rot="5278800">
                <a:off x="7449821" y="6521650"/>
                <a:ext cx="142455" cy="123713"/>
              </a:xfrm>
              <a:prstGeom prst="ellipse">
                <a:avLst/>
              </a:prstGeom>
              <a:solidFill>
                <a:srgbClr val="FF0000"/>
              </a:solidFill>
              <a:ln w="25400">
                <a:solidFill>
                  <a:srgbClr val="385D8A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76" name="CustomShape 14"/>
              <p:cNvSpPr/>
              <p:nvPr/>
            </p:nvSpPr>
            <p:spPr>
              <a:xfrm>
                <a:off x="7824610" y="6442732"/>
                <a:ext cx="1927732" cy="170284"/>
              </a:xfrm>
              <a:prstGeom prst="rect">
                <a:avLst/>
              </a:prstGeom>
              <a:noFill/>
              <a:ln w="0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90729" tIns="45194" rIns="90729" bIns="45194">
                <a:spAutoFit/>
              </a:bodyPr>
              <a:lstStyle/>
              <a:p>
                <a:pPr>
                  <a:defRPr/>
                </a:pPr>
                <a:r>
                  <a:rPr lang="ru-RU" sz="661" spc="-1" dirty="0">
                    <a:solidFill>
                      <a:srgbClr val="000000"/>
                    </a:solidFill>
                    <a:latin typeface="Times New Roman"/>
                  </a:rPr>
                  <a:t>- Населенный пункт</a:t>
                </a:r>
                <a:endParaRPr lang="ru-RU" sz="661" spc="-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77" name="CustomShape 15"/>
            <p:cNvSpPr/>
            <p:nvPr/>
          </p:nvSpPr>
          <p:spPr>
            <a:xfrm rot="5238000">
              <a:off x="2822149" y="5662445"/>
              <a:ext cx="142455" cy="123337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rgbClr val="385D8A"/>
              </a:solidFill>
              <a:round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78" name="CustomShape 16"/>
            <p:cNvSpPr/>
            <p:nvPr/>
          </p:nvSpPr>
          <p:spPr>
            <a:xfrm>
              <a:off x="621927" y="7146989"/>
              <a:ext cx="1277992" cy="291420"/>
            </a:xfrm>
            <a:prstGeom prst="rect">
              <a:avLst/>
            </a:prstGeom>
            <a:solidFill>
              <a:srgbClr val="C5E0B4"/>
            </a:solidFill>
            <a:ln w="12700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wrap="none" lIns="67962" tIns="33981" rIns="67962" bIns="33981" anchor="ctr" anchorCtr="1">
              <a:spAutoFit/>
            </a:bodyPr>
            <a:lstStyle/>
            <a:p>
              <a:pPr>
                <a:defRPr/>
              </a:pPr>
              <a:r>
                <a:rPr lang="ru-RU" sz="850" b="1" u="sng" spc="-1" dirty="0">
                  <a:solidFill>
                    <a:srgbClr val="000000"/>
                  </a:solidFill>
                  <a:latin typeface="Times New Roman"/>
                </a:rPr>
                <a:t>Отрезанные </a:t>
              </a:r>
              <a:r>
                <a:rPr lang="ru-RU" sz="850" b="1" u="sng" spc="-1" dirty="0" err="1">
                  <a:solidFill>
                    <a:srgbClr val="000000"/>
                  </a:solidFill>
                  <a:latin typeface="Times New Roman"/>
                </a:rPr>
                <a:t>н.п</a:t>
              </a:r>
              <a:r>
                <a:rPr lang="ru-RU" sz="850" b="1" u="sng" spc="-1" dirty="0">
                  <a:solidFill>
                    <a:srgbClr val="000000"/>
                  </a:solidFill>
                  <a:latin typeface="Times New Roman"/>
                </a:rPr>
                <a:t>.: </a:t>
              </a:r>
              <a:r>
                <a:rPr lang="ru-RU" sz="850" spc="-1" dirty="0">
                  <a:solidFill>
                    <a:srgbClr val="000000"/>
                  </a:solidFill>
                  <a:latin typeface="Times New Roman"/>
                </a:rPr>
                <a:t>нет</a:t>
              </a:r>
              <a:endParaRPr lang="ru-RU" sz="850" spc="-1" dirty="0">
                <a:solidFill>
                  <a:prstClr val="black"/>
                </a:solidFill>
              </a:endParaRPr>
            </a:p>
            <a:p>
              <a:pPr>
                <a:defRPr/>
              </a:pPr>
              <a:r>
                <a:rPr lang="ru-RU" sz="850" b="1" u="sng" spc="-1" dirty="0">
                  <a:solidFill>
                    <a:srgbClr val="000000"/>
                  </a:solidFill>
                  <a:latin typeface="Times New Roman"/>
                </a:rPr>
                <a:t>Объездная дорога: 11</a:t>
              </a:r>
              <a:r>
                <a:rPr lang="ru-RU" sz="850" spc="-1" dirty="0">
                  <a:solidFill>
                    <a:srgbClr val="000000"/>
                  </a:solidFill>
                  <a:latin typeface="Times New Roman"/>
                </a:rPr>
                <a:t> км</a:t>
              </a:r>
              <a:endParaRPr lang="ru-RU" sz="850" spc="-1" dirty="0">
                <a:solidFill>
                  <a:prstClr val="black"/>
                </a:solidFill>
              </a:endParaRPr>
            </a:p>
          </p:txBody>
        </p: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3075348" y="6140453"/>
              <a:ext cx="198360" cy="210600"/>
              <a:chOff x="3340800" y="3614400"/>
              <a:chExt cx="198360" cy="210600"/>
            </a:xfrm>
          </p:grpSpPr>
          <p:sp>
            <p:nvSpPr>
              <p:cNvPr id="881" name="CustomShape 19"/>
              <p:cNvSpPr/>
              <p:nvPr/>
            </p:nvSpPr>
            <p:spPr>
              <a:xfrm>
                <a:off x="3340407" y="3704566"/>
                <a:ext cx="198709" cy="120295"/>
              </a:xfrm>
              <a:prstGeom prst="rect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82" name="CustomShape 20"/>
              <p:cNvSpPr/>
              <p:nvPr/>
            </p:nvSpPr>
            <p:spPr>
              <a:xfrm>
                <a:off x="3340407" y="3614344"/>
                <a:ext cx="198709" cy="90222"/>
              </a:xfrm>
              <a:prstGeom prst="triangle">
                <a:avLst>
                  <a:gd name="adj" fmla="val 50000"/>
                </a:avLst>
              </a:prstGeom>
              <a:noFill/>
              <a:ln w="19050">
                <a:solidFill>
                  <a:srgbClr val="FF0000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grpSp>
            <p:nvGrpSpPr>
              <p:cNvPr id="5" name="Group 21"/>
              <p:cNvGrpSpPr>
                <a:grpSpLocks/>
              </p:cNvGrpSpPr>
              <p:nvPr/>
            </p:nvGrpSpPr>
            <p:grpSpPr bwMode="auto">
              <a:xfrm>
                <a:off x="3417480" y="3635640"/>
                <a:ext cx="44280" cy="60120"/>
                <a:chOff x="3417480" y="3635640"/>
                <a:chExt cx="44280" cy="60120"/>
              </a:xfrm>
            </p:grpSpPr>
            <p:sp>
              <p:nvSpPr>
                <p:cNvPr id="884" name="Line 22"/>
                <p:cNvSpPr/>
                <p:nvPr/>
              </p:nvSpPr>
              <p:spPr>
                <a:xfrm flipH="1">
                  <a:off x="3439761" y="3634921"/>
                  <a:ext cx="0" cy="60148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  <p:sp>
              <p:nvSpPr>
                <p:cNvPr id="885" name="Line 23"/>
                <p:cNvSpPr/>
                <p:nvPr/>
              </p:nvSpPr>
              <p:spPr>
                <a:xfrm>
                  <a:off x="3417492" y="3664995"/>
                  <a:ext cx="44538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round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</p:sp>
          </p:grpSp>
        </p:grpSp>
        <p:grpSp>
          <p:nvGrpSpPr>
            <p:cNvPr id="6" name="Group 24"/>
            <p:cNvGrpSpPr>
              <a:grpSpLocks/>
            </p:cNvGrpSpPr>
            <p:nvPr/>
          </p:nvGrpSpPr>
          <p:grpSpPr bwMode="auto">
            <a:xfrm>
              <a:off x="3400427" y="5402798"/>
              <a:ext cx="279220" cy="300738"/>
              <a:chOff x="3295765" y="3301236"/>
              <a:chExt cx="279220" cy="300738"/>
            </a:xfrm>
          </p:grpSpPr>
          <p:sp>
            <p:nvSpPr>
              <p:cNvPr id="887" name="Line 25"/>
              <p:cNvSpPr/>
              <p:nvPr/>
            </p:nvSpPr>
            <p:spPr>
              <a:xfrm>
                <a:off x="3345442" y="3367715"/>
                <a:ext cx="0" cy="234259"/>
              </a:xfrm>
              <a:prstGeom prst="line">
                <a:avLst/>
              </a:prstGeom>
              <a:ln w="28575">
                <a:solidFill>
                  <a:schemeClr val="tx1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88" name="CustomShape 26"/>
              <p:cNvSpPr/>
              <p:nvPr/>
            </p:nvSpPr>
            <p:spPr>
              <a:xfrm>
                <a:off x="3340304" y="3328145"/>
                <a:ext cx="219265" cy="177277"/>
              </a:xfrm>
              <a:custGeom>
                <a:avLst/>
                <a:gdLst/>
                <a:ahLst/>
                <a:cxnLst/>
                <a:rect l="l" t="t" r="r" b="b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</p:sp>
          <p:sp>
            <p:nvSpPr>
              <p:cNvPr id="889" name="CustomShape 27"/>
              <p:cNvSpPr/>
              <p:nvPr/>
            </p:nvSpPr>
            <p:spPr>
              <a:xfrm>
                <a:off x="3295765" y="3301236"/>
                <a:ext cx="279220" cy="204621"/>
              </a:xfrm>
              <a:prstGeom prst="rect">
                <a:avLst/>
              </a:prstGeom>
              <a:noFill/>
              <a:ln w="9525"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143400" tIns="71700" rIns="143400" bIns="71700">
                <a:spAutoFit/>
              </a:bodyPr>
              <a:lstStyle/>
              <a:p>
                <a:pPr>
                  <a:defRPr/>
                </a:pPr>
                <a:r>
                  <a:rPr lang="ru-RU" sz="566" spc="-1">
                    <a:solidFill>
                      <a:srgbClr val="FFFFFF"/>
                    </a:solidFill>
                  </a:rPr>
                  <a:t> </a:t>
                </a:r>
                <a:endParaRPr lang="ru-RU" sz="566" spc="-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90" name="CustomShape 28"/>
            <p:cNvSpPr/>
            <p:nvPr/>
          </p:nvSpPr>
          <p:spPr>
            <a:xfrm>
              <a:off x="688734" y="4532242"/>
              <a:ext cx="2148113" cy="1505272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rgbClr val="3A5F8B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  <p:txBody>
            <a:bodyPr anchor="ctr"/>
            <a:lstStyle/>
            <a:p>
              <a:pPr algn="ctr">
                <a:defRPr/>
              </a:pPr>
              <a:r>
                <a:rPr lang="ru-RU" sz="943" spc="-1" dirty="0">
                  <a:solidFill>
                    <a:prstClr val="black"/>
                  </a:solidFill>
                </a:rPr>
                <a:t>М-5 «</a:t>
              </a:r>
              <a:r>
                <a:rPr lang="ru-RU" sz="943" spc="-1" dirty="0" err="1">
                  <a:solidFill>
                    <a:prstClr val="black"/>
                  </a:solidFill>
                </a:rPr>
                <a:t>УраЛ</a:t>
              </a:r>
              <a:r>
                <a:rPr lang="ru-RU" sz="943" spc="-1" dirty="0">
                  <a:solidFill>
                    <a:prstClr val="black"/>
                  </a:solidFill>
                </a:rPr>
                <a:t>» </a:t>
              </a:r>
              <a:r>
                <a:rPr lang="ru-RU" sz="943" spc="-1" dirty="0" err="1">
                  <a:solidFill>
                    <a:prstClr val="black"/>
                  </a:solidFill>
                </a:rPr>
                <a:t>Москва-Рязань-Пенза-Самара-Уфа-Челябинск</a:t>
              </a:r>
              <a:r>
                <a:rPr lang="ru-RU" sz="943" spc="-1" dirty="0">
                  <a:solidFill>
                    <a:prstClr val="black"/>
                  </a:solidFill>
                </a:rPr>
                <a:t> общей протяженностью 54 км., на трассе имеется 1 аварийно-опасный участок (1210-1213) протяженностью 3 км., (снежные заносы);   2 комплексные станции на км 1201+970, км 1221+745</a:t>
              </a:r>
            </a:p>
          </p:txBody>
        </p:sp>
        <p:sp>
          <p:nvSpPr>
            <p:cNvPr id="891" name="CustomShape 29"/>
            <p:cNvSpPr/>
            <p:nvPr/>
          </p:nvSpPr>
          <p:spPr>
            <a:xfrm>
              <a:off x="2951619" y="5689291"/>
              <a:ext cx="911321" cy="199158"/>
            </a:xfrm>
            <a:prstGeom prst="rect">
              <a:avLst/>
            </a:prstGeom>
            <a:solidFill>
              <a:srgbClr val="FFFF00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50971" tIns="25486" rIns="50971" bIns="25486">
              <a:spAutoFit/>
            </a:bodyPr>
            <a:lstStyle/>
            <a:p>
              <a:pPr algn="ctr">
                <a:defRPr/>
              </a:pPr>
              <a:r>
                <a:rPr lang="ru-RU" sz="1132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с. Северное</a:t>
              </a:r>
            </a:p>
          </p:txBody>
        </p:sp>
        <p:cxnSp>
          <p:nvCxnSpPr>
            <p:cNvPr id="41" name="Прямая со стрелкой 40"/>
            <p:cNvCxnSpPr/>
            <p:nvPr/>
          </p:nvCxnSpPr>
          <p:spPr>
            <a:xfrm rot="10800000">
              <a:off x="3816688" y="3647440"/>
              <a:ext cx="3646996" cy="968692"/>
            </a:xfrm>
            <a:prstGeom prst="straightConnector1">
              <a:avLst/>
            </a:prstGeom>
            <a:ln w="28575">
              <a:solidFill>
                <a:srgbClr val="181DF8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617" name="Video_2019-01-05_195512.wmv">
              <a:hlinkClick r:id="" action="ppaction://media"/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1053" y="1553356"/>
              <a:ext cx="2457983" cy="2042624"/>
            </a:xfrm>
            <a:prstGeom prst="rect">
              <a:avLst/>
            </a:prstGeom>
            <a:solidFill>
              <a:srgbClr val="B4C7E7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</p:pic>
        <p:sp>
          <p:nvSpPr>
            <p:cNvPr id="44" name="Полилиния 43"/>
            <p:cNvSpPr/>
            <p:nvPr/>
          </p:nvSpPr>
          <p:spPr>
            <a:xfrm>
              <a:off x="2836847" y="2721484"/>
              <a:ext cx="1599950" cy="1579665"/>
            </a:xfrm>
            <a:custGeom>
              <a:avLst/>
              <a:gdLst>
                <a:gd name="connsiteX0" fmla="*/ 0 w 1600200"/>
                <a:gd name="connsiteY0" fmla="*/ 1578429 h 1578429"/>
                <a:gd name="connsiteX1" fmla="*/ 446314 w 1600200"/>
                <a:gd name="connsiteY1" fmla="*/ 1251857 h 1578429"/>
                <a:gd name="connsiteX2" fmla="*/ 881743 w 1600200"/>
                <a:gd name="connsiteY2" fmla="*/ 947057 h 1578429"/>
                <a:gd name="connsiteX3" fmla="*/ 1099457 w 1600200"/>
                <a:gd name="connsiteY3" fmla="*/ 816429 h 1578429"/>
                <a:gd name="connsiteX4" fmla="*/ 1240971 w 1600200"/>
                <a:gd name="connsiteY4" fmla="*/ 653143 h 1578429"/>
                <a:gd name="connsiteX5" fmla="*/ 1404257 w 1600200"/>
                <a:gd name="connsiteY5" fmla="*/ 391886 h 1578429"/>
                <a:gd name="connsiteX6" fmla="*/ 1600200 w 1600200"/>
                <a:gd name="connsiteY6" fmla="*/ 0 h 1578429"/>
                <a:gd name="connsiteX7" fmla="*/ 1600200 w 1600200"/>
                <a:gd name="connsiteY7" fmla="*/ 0 h 157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00200" h="1578429">
                  <a:moveTo>
                    <a:pt x="0" y="1578429"/>
                  </a:moveTo>
                  <a:lnTo>
                    <a:pt x="446314" y="1251857"/>
                  </a:lnTo>
                  <a:cubicBezTo>
                    <a:pt x="593271" y="1146628"/>
                    <a:pt x="772886" y="1019628"/>
                    <a:pt x="881743" y="947057"/>
                  </a:cubicBezTo>
                  <a:cubicBezTo>
                    <a:pt x="990600" y="874486"/>
                    <a:pt x="1039586" y="865415"/>
                    <a:pt x="1099457" y="816429"/>
                  </a:cubicBezTo>
                  <a:cubicBezTo>
                    <a:pt x="1159328" y="767443"/>
                    <a:pt x="1190171" y="723900"/>
                    <a:pt x="1240971" y="653143"/>
                  </a:cubicBezTo>
                  <a:cubicBezTo>
                    <a:pt x="1291771" y="582386"/>
                    <a:pt x="1344386" y="500743"/>
                    <a:pt x="1404257" y="391886"/>
                  </a:cubicBezTo>
                  <a:cubicBezTo>
                    <a:pt x="1464128" y="283029"/>
                    <a:pt x="1600200" y="0"/>
                    <a:pt x="1600200" y="0"/>
                  </a:cubicBezTo>
                  <a:lnTo>
                    <a:pt x="1600200" y="0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356">
                <a:solidFill>
                  <a:prstClr val="black"/>
                </a:solidFill>
              </a:endParaRPr>
            </a:p>
          </p:txBody>
        </p:sp>
        <p:sp>
          <p:nvSpPr>
            <p:cNvPr id="45" name="Полилиния 44"/>
            <p:cNvSpPr/>
            <p:nvPr/>
          </p:nvSpPr>
          <p:spPr>
            <a:xfrm>
              <a:off x="2547349" y="2882933"/>
              <a:ext cx="1748981" cy="1525848"/>
            </a:xfrm>
            <a:custGeom>
              <a:avLst/>
              <a:gdLst>
                <a:gd name="connsiteX0" fmla="*/ 1748972 w 1748972"/>
                <a:gd name="connsiteY0" fmla="*/ 165100 h 1525815"/>
                <a:gd name="connsiteX1" fmla="*/ 1465943 w 1748972"/>
                <a:gd name="connsiteY1" fmla="*/ 23586 h 1525815"/>
                <a:gd name="connsiteX2" fmla="*/ 1291772 w 1748972"/>
                <a:gd name="connsiteY2" fmla="*/ 23586 h 1525815"/>
                <a:gd name="connsiteX3" fmla="*/ 1084943 w 1748972"/>
                <a:gd name="connsiteY3" fmla="*/ 132443 h 1525815"/>
                <a:gd name="connsiteX4" fmla="*/ 856343 w 1748972"/>
                <a:gd name="connsiteY4" fmla="*/ 252186 h 1525815"/>
                <a:gd name="connsiteX5" fmla="*/ 442686 w 1748972"/>
                <a:gd name="connsiteY5" fmla="*/ 448129 h 1525815"/>
                <a:gd name="connsiteX6" fmla="*/ 94343 w 1748972"/>
                <a:gd name="connsiteY6" fmla="*/ 633186 h 1525815"/>
                <a:gd name="connsiteX7" fmla="*/ 7257 w 1748972"/>
                <a:gd name="connsiteY7" fmla="*/ 894443 h 1525815"/>
                <a:gd name="connsiteX8" fmla="*/ 50800 w 1748972"/>
                <a:gd name="connsiteY8" fmla="*/ 1155700 h 1525815"/>
                <a:gd name="connsiteX9" fmla="*/ 83457 w 1748972"/>
                <a:gd name="connsiteY9" fmla="*/ 1308100 h 1525815"/>
                <a:gd name="connsiteX10" fmla="*/ 148772 w 1748972"/>
                <a:gd name="connsiteY10" fmla="*/ 1525815 h 1525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8972" h="1525815">
                  <a:moveTo>
                    <a:pt x="1748972" y="165100"/>
                  </a:moveTo>
                  <a:cubicBezTo>
                    <a:pt x="1645557" y="106136"/>
                    <a:pt x="1542143" y="47172"/>
                    <a:pt x="1465943" y="23586"/>
                  </a:cubicBezTo>
                  <a:cubicBezTo>
                    <a:pt x="1389743" y="0"/>
                    <a:pt x="1355272" y="5443"/>
                    <a:pt x="1291772" y="23586"/>
                  </a:cubicBezTo>
                  <a:cubicBezTo>
                    <a:pt x="1228272" y="41729"/>
                    <a:pt x="1084943" y="132443"/>
                    <a:pt x="1084943" y="132443"/>
                  </a:cubicBezTo>
                  <a:cubicBezTo>
                    <a:pt x="1012372" y="170543"/>
                    <a:pt x="963386" y="199572"/>
                    <a:pt x="856343" y="252186"/>
                  </a:cubicBezTo>
                  <a:cubicBezTo>
                    <a:pt x="749300" y="304800"/>
                    <a:pt x="569686" y="384629"/>
                    <a:pt x="442686" y="448129"/>
                  </a:cubicBezTo>
                  <a:cubicBezTo>
                    <a:pt x="315686" y="511629"/>
                    <a:pt x="166915" y="558800"/>
                    <a:pt x="94343" y="633186"/>
                  </a:cubicBezTo>
                  <a:cubicBezTo>
                    <a:pt x="21772" y="707572"/>
                    <a:pt x="14514" y="807357"/>
                    <a:pt x="7257" y="894443"/>
                  </a:cubicBezTo>
                  <a:cubicBezTo>
                    <a:pt x="0" y="981529"/>
                    <a:pt x="38100" y="1086757"/>
                    <a:pt x="50800" y="1155700"/>
                  </a:cubicBezTo>
                  <a:cubicBezTo>
                    <a:pt x="63500" y="1224643"/>
                    <a:pt x="67128" y="1246414"/>
                    <a:pt x="83457" y="1308100"/>
                  </a:cubicBezTo>
                  <a:cubicBezTo>
                    <a:pt x="99786" y="1369786"/>
                    <a:pt x="124279" y="1447800"/>
                    <a:pt x="148772" y="1525815"/>
                  </a:cubicBezTo>
                </a:path>
              </a:pathLst>
            </a:cu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356">
                <a:solidFill>
                  <a:prstClr val="black"/>
                </a:solidFill>
              </a:endParaRPr>
            </a:p>
          </p:txBody>
        </p:sp>
        <p:sp>
          <p:nvSpPr>
            <p:cNvPr id="866" name="CustomShape 4"/>
            <p:cNvSpPr/>
            <p:nvPr/>
          </p:nvSpPr>
          <p:spPr>
            <a:xfrm>
              <a:off x="280589" y="1278192"/>
              <a:ext cx="2664502" cy="218305"/>
            </a:xfrm>
            <a:prstGeom prst="rect">
              <a:avLst/>
            </a:prstGeom>
            <a:solidFill>
              <a:srgbClr val="B4C7E7"/>
            </a:solidFill>
            <a:ln w="12700">
              <a:solidFill>
                <a:srgbClr val="000000"/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36360" tIns="18350" rIns="36360" bIns="18350" anchor="ctr"/>
            <a:lstStyle/>
            <a:p>
              <a:pPr algn="ctr">
                <a:defRPr/>
              </a:pPr>
              <a:r>
                <a:rPr lang="ru-RU" sz="1227" spc="-1" dirty="0">
                  <a:solidFill>
                    <a:srgbClr val="000000"/>
                  </a:solidFill>
                  <a:latin typeface="Times New Roman"/>
                </a:rPr>
                <a:t>Прогноз метеоявлений</a:t>
              </a:r>
              <a:endParaRPr lang="ru-RU" sz="1227" spc="-1" dirty="0">
                <a:solidFill>
                  <a:prstClr val="black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106484" y="3838960"/>
              <a:ext cx="713659" cy="216036"/>
            </a:xfrm>
            <a:prstGeom prst="rect">
              <a:avLst/>
            </a:prstGeom>
            <a:solidFill>
              <a:schemeClr val="bg1">
                <a:alpha val="92000"/>
              </a:schemeClr>
            </a:solidFill>
            <a:ln>
              <a:solidFill>
                <a:schemeClr val="tx1">
                  <a:alpha val="61000"/>
                </a:schemeClr>
              </a:solidFill>
            </a:ln>
            <a:effectLst>
              <a:softEdge rad="38100"/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991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1221 км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1159102"/>
            <a:ext cx="2808170" cy="181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149464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556402</TotalTime>
  <Words>791</Words>
  <Application>Microsoft Office PowerPoint</Application>
  <PresentationFormat>Произвольный</PresentationFormat>
  <Paragraphs>235</Paragraphs>
  <Slides>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2_Тема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АРМ-9</cp:lastModifiedBy>
  <cp:revision>24875</cp:revision>
  <cp:lastPrinted>2020-10-29T20:01:36Z</cp:lastPrinted>
  <dcterms:created xsi:type="dcterms:W3CDTF">2014-09-08T13:21:12Z</dcterms:created>
  <dcterms:modified xsi:type="dcterms:W3CDTF">2021-03-01T10:03:33Z</dcterms:modified>
</cp:coreProperties>
</file>